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259" r:id="rId2"/>
    <p:sldId id="285" r:id="rId3"/>
    <p:sldId id="310" r:id="rId4"/>
    <p:sldId id="311" r:id="rId5"/>
    <p:sldId id="337" r:id="rId6"/>
    <p:sldId id="325" r:id="rId7"/>
    <p:sldId id="312" r:id="rId8"/>
    <p:sldId id="326" r:id="rId9"/>
    <p:sldId id="313" r:id="rId10"/>
    <p:sldId id="327" r:id="rId11"/>
    <p:sldId id="314" r:id="rId12"/>
    <p:sldId id="328" r:id="rId13"/>
    <p:sldId id="315" r:id="rId14"/>
    <p:sldId id="316" r:id="rId15"/>
    <p:sldId id="329" r:id="rId16"/>
    <p:sldId id="338" r:id="rId17"/>
    <p:sldId id="317" r:id="rId18"/>
    <p:sldId id="330" r:id="rId19"/>
    <p:sldId id="318" r:id="rId20"/>
    <p:sldId id="331" r:id="rId21"/>
    <p:sldId id="319" r:id="rId22"/>
    <p:sldId id="357" r:id="rId23"/>
    <p:sldId id="332" r:id="rId24"/>
    <p:sldId id="320" r:id="rId25"/>
    <p:sldId id="321" r:id="rId26"/>
    <p:sldId id="351" r:id="rId27"/>
    <p:sldId id="350" r:id="rId28"/>
    <p:sldId id="353" r:id="rId29"/>
    <p:sldId id="340" r:id="rId30"/>
    <p:sldId id="322" r:id="rId31"/>
    <p:sldId id="334" r:id="rId32"/>
    <p:sldId id="352" r:id="rId33"/>
    <p:sldId id="348" r:id="rId34"/>
    <p:sldId id="347" r:id="rId35"/>
    <p:sldId id="346" r:id="rId36"/>
    <p:sldId id="345" r:id="rId37"/>
    <p:sldId id="342" r:id="rId38"/>
    <p:sldId id="323" r:id="rId39"/>
    <p:sldId id="335" r:id="rId40"/>
    <p:sldId id="354" r:id="rId41"/>
    <p:sldId id="349" r:id="rId42"/>
    <p:sldId id="344" r:id="rId43"/>
    <p:sldId id="324" r:id="rId44"/>
    <p:sldId id="336" r:id="rId45"/>
    <p:sldId id="356" r:id="rId4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787B"/>
    <a:srgbClr val="FB29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rgbClr val="323332"/>
        </a:fontRef>
        <a:srgbClr val="323332"/>
      </a:tcTxStyle>
      <a:tcStyle>
        <a:tcBdr>
          <a:left>
            <a:ln w="6350" cap="flat">
              <a:solidFill>
                <a:schemeClr val="accent1"/>
              </a:solidFill>
              <a:prstDash val="solid"/>
              <a:miter lim="800000"/>
            </a:ln>
          </a:left>
          <a:right>
            <a:ln w="6350" cap="flat">
              <a:solidFill>
                <a:schemeClr val="accent1"/>
              </a:solidFill>
              <a:prstDash val="solid"/>
              <a:miter lim="8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1"/>
              </a:solidFill>
              <a:prstDash val="solid"/>
              <a:round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chemeClr val="accent1"/>
              </a:solidFill>
              <a:prstDash val="solid"/>
              <a:miter lim="800000"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DCBCC"/>
          </a:solidFill>
        </a:fill>
      </a:tcStyle>
    </a:wholeTbl>
    <a:band2H>
      <a:tcTxStyle/>
      <a:tcStyle>
        <a:tcBdr/>
        <a:fill>
          <a:solidFill>
            <a:srgbClr val="FE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5F6F6"/>
          </a:solidFill>
        </a:fill>
      </a:tcStyle>
    </a:wholeTbl>
    <a:band2H>
      <a:tcTxStyle/>
      <a:tcStyle>
        <a:tcBdr/>
        <a:fill>
          <a:solidFill>
            <a:srgbClr val="FAFAFB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28"/>
    <p:restoredTop sz="94698"/>
  </p:normalViewPr>
  <p:slideViewPr>
    <p:cSldViewPr snapToGrid="0" snapToObjects="1">
      <p:cViewPr varScale="1">
        <p:scale>
          <a:sx n="82" d="100"/>
          <a:sy n="82" d="100"/>
        </p:scale>
        <p:origin x="77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4" d="100"/>
          <a:sy n="114" d="100"/>
        </p:scale>
        <p:origin x="522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43E00CE-DBED-0D48-BE4E-8A8B3CC39A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4ECC5DA-EE7F-4343-A8E1-5CFC6272BD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37D1E-0706-4846-9664-4BE3F1B729A8}" type="datetimeFigureOut">
              <a:rPr lang="ru-RU" smtClean="0"/>
              <a:t>21.09.2021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1C4C4F-319D-F144-8B1C-53BBE0DE62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18091D-A271-A348-88A4-DDE3956BB9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97C5A-6253-494A-878E-A615BC04B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2881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35.png>
</file>

<file path=ppt/media/image36.jpe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media/media1.mp3>
</file>

<file path=ppt/media/media2.wa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4425" y="5017168"/>
            <a:ext cx="4941887" cy="332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23" name="Текст 21">
            <a:extLst>
              <a:ext uri="{FF2B5EF4-FFF2-40B4-BE49-F238E27FC236}">
                <a16:creationId xmlns:a16="http://schemas.microsoft.com/office/drawing/2014/main" id="{66CF4B95-F143-724F-8317-E4CC3AE87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4424" y="5369560"/>
            <a:ext cx="4941887" cy="626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4424" y="3305868"/>
            <a:ext cx="8245475" cy="1631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200" baseline="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</a:p>
        </p:txBody>
      </p:sp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Рисунок 2" descr="Рисунок 2">
            <a:extLst>
              <a:ext uri="{FF2B5EF4-FFF2-40B4-BE49-F238E27FC236}">
                <a16:creationId xmlns:a16="http://schemas.microsoft.com/office/drawing/2014/main" id="{714E7D8D-523E-BF43-BC7A-F2829AAA8A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24338" b="26524"/>
          <a:stretch>
            <a:fillRect/>
          </a:stretch>
        </p:blipFill>
        <p:spPr>
          <a:xfrm>
            <a:off x="0" y="0"/>
            <a:ext cx="6858000" cy="3369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l="6718" t="1" r="38529" b="65080"/>
          <a:stretch>
            <a:fillRect/>
          </a:stretch>
        </p:blipFill>
        <p:spPr>
          <a:xfrm>
            <a:off x="9152238" y="4937473"/>
            <a:ext cx="3039763" cy="19205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5554979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5 Конта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Текст 14">
            <a:extLst>
              <a:ext uri="{FF2B5EF4-FFF2-40B4-BE49-F238E27FC236}">
                <a16:creationId xmlns:a16="http://schemas.microsoft.com/office/drawing/2014/main" id="{30D97CAA-EBAD-C949-9EBD-D89013F143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81011" y="3020191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@</a:t>
            </a:r>
            <a:r>
              <a:rPr lang="en-US" dirty="0" err="1"/>
              <a:t>mail.ru</a:t>
            </a:r>
            <a:endParaRPr lang="ru-RU" dirty="0"/>
          </a:p>
        </p:txBody>
      </p:sp>
      <p:sp>
        <p:nvSpPr>
          <p:cNvPr id="21" name="Текст 14">
            <a:extLst>
              <a:ext uri="{FF2B5EF4-FFF2-40B4-BE49-F238E27FC236}">
                <a16:creationId xmlns:a16="http://schemas.microsoft.com/office/drawing/2014/main" id="{502AF755-FD50-9D44-900A-E3019CE244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81011" y="4305763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https://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E6F1457C-E0C7-8143-A77B-3EB838789E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81011" y="1736525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+7 111 111 11 11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184F45-7EA4-CA47-BA98-2FD31F964F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0775" y="1525062"/>
            <a:ext cx="774700" cy="774700"/>
          </a:xfrm>
          <a:prstGeom prst="rect">
            <a:avLst/>
          </a:prstGeom>
        </p:spPr>
      </p:pic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Контакты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2C87B6-FAF6-344B-BA44-C207656E26A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20775" y="2820321"/>
            <a:ext cx="774700" cy="7747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7557913-73B7-2249-8CD3-665660B2EB5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20775" y="4115580"/>
            <a:ext cx="774700" cy="774700"/>
          </a:xfrm>
          <a:prstGeom prst="rect">
            <a:avLst/>
          </a:prstGeom>
        </p:spPr>
      </p:pic>
      <p:sp>
        <p:nvSpPr>
          <p:cNvPr id="10" name="Объект 11">
            <a:extLst>
              <a:ext uri="{FF2B5EF4-FFF2-40B4-BE49-F238E27FC236}">
                <a16:creationId xmlns:a16="http://schemas.microsoft.com/office/drawing/2014/main" id="{FA009FB2-6AB9-6145-8D54-98CC88D82A9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05206" y="1534611"/>
            <a:ext cx="2541864" cy="25172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1" name="Текст 21">
            <a:extLst>
              <a:ext uri="{FF2B5EF4-FFF2-40B4-BE49-F238E27FC236}">
                <a16:creationId xmlns:a16="http://schemas.microsoft.com/office/drawing/2014/main" id="{4CDF883F-54CC-5F47-8E5F-F6CD09B12D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05206" y="4273407"/>
            <a:ext cx="2541864" cy="5679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pic>
        <p:nvPicPr>
          <p:cNvPr id="12" name="Рисунок 2" descr="Рисунок 2">
            <a:extLst>
              <a:ext uri="{FF2B5EF4-FFF2-40B4-BE49-F238E27FC236}">
                <a16:creationId xmlns:a16="http://schemas.microsoft.com/office/drawing/2014/main" id="{26DFB7BA-4C8A-E84C-A935-5DE2E633732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 t="24338" b="26524"/>
          <a:stretch>
            <a:fillRect/>
          </a:stretch>
        </p:blipFill>
        <p:spPr>
          <a:xfrm>
            <a:off x="8538594" y="5062836"/>
            <a:ext cx="3653406" cy="179516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50260708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 6.1 Отбивка вертикальна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9">
            <a:extLst>
              <a:ext uri="{FF2B5EF4-FFF2-40B4-BE49-F238E27FC236}">
                <a16:creationId xmlns:a16="http://schemas.microsoft.com/office/drawing/2014/main" id="{9CEB2BC1-7D5D-2542-8DFB-60B972919C74}"/>
              </a:ext>
            </a:extLst>
          </p:cNvPr>
          <p:cNvSpPr/>
          <p:nvPr userDrawn="1"/>
        </p:nvSpPr>
        <p:spPr>
          <a:xfrm>
            <a:off x="6096000" y="-19821"/>
            <a:ext cx="6096000" cy="6877821"/>
          </a:xfrm>
          <a:prstGeom prst="rect">
            <a:avLst/>
          </a:prstGeom>
          <a:solidFill>
            <a:srgbClr val="FB2A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5">
                    <a:hueOff val="-10800000"/>
                    <a:satOff val="-100001"/>
                  </a:schemeClr>
                </a:solidFill>
              </a:defRPr>
            </a:pPr>
            <a:endParaRPr/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A66FA0BD-76B7-6549-B906-F70F69DBBE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00838" y="4400550"/>
            <a:ext cx="4957762" cy="21288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pic>
        <p:nvPicPr>
          <p:cNvPr id="6" name="Рисунок 212" descr="Рисунок 212">
            <a:extLst>
              <a:ext uri="{FF2B5EF4-FFF2-40B4-BE49-F238E27FC236}">
                <a16:creationId xmlns:a16="http://schemas.microsoft.com/office/drawing/2014/main" id="{7E738904-3DA2-3C4F-852F-C616D160D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34431"/>
          <a:stretch>
            <a:fillRect/>
          </a:stretch>
        </p:blipFill>
        <p:spPr>
          <a:xfrm>
            <a:off x="8564468" y="-29277"/>
            <a:ext cx="3627532" cy="207915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Объект 11">
            <a:extLst>
              <a:ext uri="{FF2B5EF4-FFF2-40B4-BE49-F238E27FC236}">
                <a16:creationId xmlns:a16="http://schemas.microsoft.com/office/drawing/2014/main" id="{53AC3A50-E340-EF4D-83DC-9FFFA784457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0" y="3622"/>
            <a:ext cx="6095999" cy="6877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270833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093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1121333" y="1544596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1795249"/>
            <a:ext cx="9826858" cy="39594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lang="ru-RU" dirty="0"/>
              <a:t>Текст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80F41BEF-94A2-9C4C-B439-19D1A93B31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335228771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2 Стандартный с под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19">
            <a:extLst>
              <a:ext uri="{FF2B5EF4-FFF2-40B4-BE49-F238E27FC236}">
                <a16:creationId xmlns:a16="http://schemas.microsoft.com/office/drawing/2014/main" id="{80D60D4D-D411-C448-8B2F-73273B7412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0775" y="1784350"/>
            <a:ext cx="5816920" cy="12356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1121333" y="1544596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3129100"/>
            <a:ext cx="9826858" cy="262558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20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kumimoji="0" lang="ru-RU" sz="2800" b="0" i="0" u="none" strike="noStrike" kern="0" cap="none" spc="0" normalizeH="0" baseline="0" noProof="0" dirty="0">
                <a:ln>
                  <a:noFill/>
                </a:ln>
                <a:solidFill>
                  <a:srgbClr val="323332"/>
                </a:solidFill>
                <a:effectLst/>
                <a:uLnTx/>
                <a:uFillTx/>
                <a:latin typeface="Proxima Nova Regular"/>
                <a:sym typeface="Proxima Nova Regular"/>
              </a:rPr>
              <a:t>Текст</a:t>
            </a:r>
            <a:endParaRPr lang="ru-RU" dirty="0"/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C03CF996-D30A-1D42-8548-99ACDDB0D9A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1241571536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1 Разворот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4BDEDDB-9E1D-0E48-9D8E-9F1DB026A3C1}"/>
              </a:ext>
            </a:extLst>
          </p:cNvPr>
          <p:cNvSpPr/>
          <p:nvPr userDrawn="1"/>
        </p:nvSpPr>
        <p:spPr>
          <a:xfrm>
            <a:off x="1120776" y="1752695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1" name="Объект 11">
            <a:extLst>
              <a:ext uri="{FF2B5EF4-FFF2-40B4-BE49-F238E27FC236}">
                <a16:creationId xmlns:a16="http://schemas.microsoft.com/office/drawing/2014/main" id="{503C01EF-4C9F-0049-8732-4978984EC8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120775" y="1765428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95938" y="1998663"/>
            <a:ext cx="4616542" cy="377754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 userDrawn="1"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 userDrawn="1"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435177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894" y="1978550"/>
            <a:ext cx="5196016" cy="374478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 userDrawn="1"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 userDrawn="1"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6E228E4-076B-C34A-8CA2-D2BEF8D08328}"/>
              </a:ext>
            </a:extLst>
          </p:cNvPr>
          <p:cNvSpPr/>
          <p:nvPr userDrawn="1"/>
        </p:nvSpPr>
        <p:spPr>
          <a:xfrm>
            <a:off x="6740756" y="1765428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89376F22-AB21-E943-B9CD-CDA46BD839B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740755" y="1778161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23595593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3.1 Ноутбук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 userDrawn="1"/>
        </p:nvSpPr>
        <p:spPr>
          <a:xfrm>
            <a:off x="1120775" y="1966143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7212" y="2379197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08690" y="1511831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16910" y="1895913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2254826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3.2 Ноутбук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 userDrawn="1"/>
        </p:nvSpPr>
        <p:spPr>
          <a:xfrm>
            <a:off x="5807331" y="1969570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3768" y="2382624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57206" y="1585488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-648986" y="1969570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8737937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4.1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 userDrawn="1"/>
        </p:nvSpPr>
        <p:spPr>
          <a:xfrm flipV="1">
            <a:off x="7425505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20774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25505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9098960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4.2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 userDrawn="1"/>
        </p:nvSpPr>
        <p:spPr>
          <a:xfrm flipV="1">
            <a:off x="1120774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046927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120774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896800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hueOff val="-10800000"/>
            <a:satOff val="-10000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701" r:id="rId2"/>
    <p:sldLayoutId id="2147483652" r:id="rId3"/>
    <p:sldLayoutId id="2147483661" r:id="rId4"/>
    <p:sldLayoutId id="2147483703" r:id="rId5"/>
    <p:sldLayoutId id="2147483663" r:id="rId6"/>
    <p:sldLayoutId id="2147483704" r:id="rId7"/>
    <p:sldLayoutId id="2147483662" r:id="rId8"/>
    <p:sldLayoutId id="2147483705" r:id="rId9"/>
    <p:sldLayoutId id="2147483668" r:id="rId10"/>
    <p:sldLayoutId id="2147483653" r:id="rId11"/>
    <p:sldLayoutId id="2147483706" r:id="rId1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5.png"/><Relationship Id="rId5" Type="http://schemas.openxmlformats.org/officeDocument/2006/relationships/image" Target="../media/image16.jpeg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3.png"/><Relationship Id="rId7" Type="http://schemas.openxmlformats.org/officeDocument/2006/relationships/image" Target="../media/image18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34.jpe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13.png"/><Relationship Id="rId7" Type="http://schemas.openxmlformats.org/officeDocument/2006/relationships/image" Target="../media/image38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7.png"/><Relationship Id="rId4" Type="http://schemas.openxmlformats.org/officeDocument/2006/relationships/image" Target="../media/image36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2.png"/><Relationship Id="rId5" Type="http://schemas.openxmlformats.org/officeDocument/2006/relationships/image" Target="../media/image44.png"/><Relationship Id="rId4" Type="http://schemas.openxmlformats.org/officeDocument/2006/relationships/image" Target="../media/image1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4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1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D0E4B58-86A3-324A-BDE2-882CE27655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Андрей Лешуков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995DBDB-1776-3841-8D35-BA52C126E9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Руководитель отдела внедрения компании </a:t>
            </a:r>
            <a:r>
              <a:rPr lang="en-US" dirty="0"/>
              <a:t>Just AI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2C3ADA-CA42-3943-900E-52B97DCF0A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Примеры применения разговорного ИИ</a:t>
            </a:r>
          </a:p>
        </p:txBody>
      </p:sp>
    </p:spTree>
    <p:extLst>
      <p:ext uri="{BB962C8B-B14F-4D97-AF65-F5344CB8AC3E}">
        <p14:creationId xmlns:p14="http://schemas.microsoft.com/office/powerpoint/2010/main" val="370794449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Сферы применения</a:t>
            </a:r>
          </a:p>
          <a:p>
            <a:endParaRPr lang="ru-RU" dirty="0"/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018138" y="2193343"/>
            <a:ext cx="4440270" cy="3731596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r>
              <a:rPr lang="ru-RU" sz="2000" b="1" dirty="0"/>
              <a:t>Отрасли:</a:t>
            </a:r>
          </a:p>
          <a:p>
            <a:pPr hangingPunct="1"/>
            <a:r>
              <a:rPr lang="ru-RU" sz="2000" dirty="0"/>
              <a:t>Банк и финансовая организация</a:t>
            </a:r>
          </a:p>
          <a:p>
            <a:pPr hangingPunct="1"/>
            <a:r>
              <a:rPr lang="ru-RU" sz="2000" dirty="0"/>
              <a:t>Телеком компании</a:t>
            </a:r>
          </a:p>
          <a:p>
            <a:pPr hangingPunct="1"/>
            <a:r>
              <a:rPr lang="ru-RU" sz="2000" dirty="0"/>
              <a:t>Ритейл</a:t>
            </a:r>
          </a:p>
          <a:p>
            <a:pPr hangingPunct="1"/>
            <a:r>
              <a:rPr lang="ru-RU" sz="2000" dirty="0" err="1"/>
              <a:t>Колл</a:t>
            </a:r>
            <a:r>
              <a:rPr lang="ru-RU" sz="2000" dirty="0"/>
              <a:t>-центры</a:t>
            </a:r>
          </a:p>
          <a:p>
            <a:pPr hangingPunct="1"/>
            <a:r>
              <a:rPr lang="ru-RU" sz="2000" dirty="0"/>
              <a:t>Страховые компании</a:t>
            </a:r>
          </a:p>
          <a:p>
            <a:pPr hangingPunct="1"/>
            <a:r>
              <a:rPr lang="ru-RU" sz="2000" dirty="0"/>
              <a:t>Туризм</a:t>
            </a:r>
          </a:p>
          <a:p>
            <a:pPr hangingPunct="1"/>
            <a:r>
              <a:rPr lang="ru-RU" sz="2000" dirty="0"/>
              <a:t>ЖКХ</a:t>
            </a:r>
          </a:p>
          <a:p>
            <a:pPr hangingPunct="1"/>
            <a:r>
              <a:rPr lang="en-US" sz="2000" dirty="0"/>
              <a:t>HR</a:t>
            </a: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FFFBB6-5F87-4350-8808-09B631A63C7D}"/>
              </a:ext>
            </a:extLst>
          </p:cNvPr>
          <p:cNvSpPr/>
          <p:nvPr/>
        </p:nvSpPr>
        <p:spPr>
          <a:xfrm>
            <a:off x="6733594" y="3057585"/>
            <a:ext cx="6096000" cy="2544286"/>
          </a:xfrm>
          <a:prstGeom prst="rect">
            <a:avLst/>
          </a:prstGeom>
        </p:spPr>
        <p:txBody>
          <a:bodyPr>
            <a:spAutoFit/>
          </a:bodyPr>
          <a:lstStyle/>
          <a:p>
            <a:pPr hangingPunct="1">
              <a:lnSpc>
                <a:spcPct val="90000"/>
              </a:lnSpc>
              <a:spcBef>
                <a:spcPts val="1000"/>
              </a:spcBef>
              <a:buSzPct val="100000"/>
              <a:buFont typeface="Arial"/>
            </a:pPr>
            <a:r>
              <a:rPr lang="ru-RU" sz="2000" b="1" dirty="0">
                <a:latin typeface="Proxima Nova Regular"/>
                <a:sym typeface="Proxima Nova Regular"/>
              </a:rPr>
              <a:t>Крупные компании</a:t>
            </a:r>
          </a:p>
          <a:p>
            <a:pPr hangingPunct="1">
              <a:lnSpc>
                <a:spcPct val="90000"/>
              </a:lnSpc>
              <a:spcBef>
                <a:spcPts val="1000"/>
              </a:spcBef>
              <a:buSzPct val="100000"/>
              <a:buFont typeface="Arial"/>
            </a:pPr>
            <a:r>
              <a:rPr lang="ru-RU" sz="2000" b="1" dirty="0">
                <a:latin typeface="Proxima Nova Regular"/>
                <a:sym typeface="Proxima Nova Regular"/>
              </a:rPr>
              <a:t>Средний и малый бизнес</a:t>
            </a:r>
          </a:p>
          <a:p>
            <a:pPr hangingPunct="1">
              <a:lnSpc>
                <a:spcPct val="90000"/>
              </a:lnSpc>
              <a:spcBef>
                <a:spcPts val="1000"/>
              </a:spcBef>
              <a:buSzPct val="100000"/>
              <a:buFont typeface="Arial"/>
            </a:pPr>
            <a:r>
              <a:rPr lang="ru-RU" sz="2000" b="1" dirty="0">
                <a:latin typeface="Proxima Nova Regular"/>
                <a:sym typeface="Proxima Nova Regular"/>
              </a:rPr>
              <a:t>Конечные пользователи</a:t>
            </a:r>
          </a:p>
          <a:p>
            <a:pPr hangingPunct="1">
              <a:lnSpc>
                <a:spcPct val="90000"/>
              </a:lnSpc>
              <a:spcBef>
                <a:spcPts val="1000"/>
              </a:spcBef>
              <a:buSzPct val="100000"/>
              <a:buFont typeface="Arial"/>
            </a:pPr>
            <a:r>
              <a:rPr lang="ru-RU" sz="2000" b="1" dirty="0">
                <a:latin typeface="Proxima Nova Regular"/>
                <a:sym typeface="Proxima Nova Regular"/>
              </a:rPr>
              <a:t>Учебные заведения</a:t>
            </a:r>
          </a:p>
          <a:p>
            <a:pPr hangingPunct="1">
              <a:lnSpc>
                <a:spcPct val="90000"/>
              </a:lnSpc>
              <a:spcBef>
                <a:spcPts val="1000"/>
              </a:spcBef>
              <a:buSzPct val="100000"/>
              <a:buFont typeface="Arial"/>
            </a:pPr>
            <a:r>
              <a:rPr lang="ru-RU" sz="2000" b="1" dirty="0">
                <a:latin typeface="Proxima Nova Regular"/>
                <a:sym typeface="Proxima Nova Regular"/>
              </a:rPr>
              <a:t>Государственные органы</a:t>
            </a:r>
          </a:p>
          <a:p>
            <a:pPr hangingPunct="1"/>
            <a:endParaRPr lang="ru-RU" b="1" dirty="0"/>
          </a:p>
          <a:p>
            <a:pPr hangingPunct="1"/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07045064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Причины роста популярности</a:t>
            </a:r>
          </a:p>
        </p:txBody>
      </p:sp>
      <p:sp>
        <p:nvSpPr>
          <p:cNvPr id="5" name="Freeform 11">
            <a:extLst>
              <a:ext uri="{FF2B5EF4-FFF2-40B4-BE49-F238E27FC236}">
                <a16:creationId xmlns:a16="http://schemas.microsoft.com/office/drawing/2014/main" id="{F90971A2-405E-464C-B650-C81238A8A0FF}"/>
              </a:ext>
            </a:extLst>
          </p:cNvPr>
          <p:cNvSpPr>
            <a:spLocks noEditPoints="1"/>
          </p:cNvSpPr>
          <p:nvPr/>
        </p:nvSpPr>
        <p:spPr bwMode="auto">
          <a:xfrm>
            <a:off x="1427995" y="2099426"/>
            <a:ext cx="2948061" cy="2659147"/>
          </a:xfrm>
          <a:custGeom>
            <a:avLst/>
            <a:gdLst>
              <a:gd name="T0" fmla="*/ 466 w 489"/>
              <a:gd name="T1" fmla="*/ 459 h 459"/>
              <a:gd name="T2" fmla="*/ 38 w 489"/>
              <a:gd name="T3" fmla="*/ 375 h 459"/>
              <a:gd name="T4" fmla="*/ 451 w 489"/>
              <a:gd name="T5" fmla="*/ 168 h 459"/>
              <a:gd name="T6" fmla="*/ 451 w 489"/>
              <a:gd name="T7" fmla="*/ 76 h 459"/>
              <a:gd name="T8" fmla="*/ 22 w 489"/>
              <a:gd name="T9" fmla="*/ 0 h 459"/>
              <a:gd name="T10" fmla="*/ 38 w 489"/>
              <a:gd name="T11" fmla="*/ 15 h 459"/>
              <a:gd name="T12" fmla="*/ 443 w 489"/>
              <a:gd name="T13" fmla="*/ 149 h 459"/>
              <a:gd name="T14" fmla="*/ 306 w 489"/>
              <a:gd name="T15" fmla="*/ 306 h 459"/>
              <a:gd name="T16" fmla="*/ 206 w 489"/>
              <a:gd name="T17" fmla="*/ 195 h 459"/>
              <a:gd name="T18" fmla="*/ 56 w 489"/>
              <a:gd name="T19" fmla="*/ 313 h 459"/>
              <a:gd name="T20" fmla="*/ 0 w 489"/>
              <a:gd name="T21" fmla="*/ 329 h 459"/>
              <a:gd name="T22" fmla="*/ 164 w 489"/>
              <a:gd name="T23" fmla="*/ 184 h 459"/>
              <a:gd name="T24" fmla="*/ 221 w 489"/>
              <a:gd name="T25" fmla="*/ 168 h 459"/>
              <a:gd name="T26" fmla="*/ 306 w 489"/>
              <a:gd name="T27" fmla="*/ 245 h 459"/>
              <a:gd name="T28" fmla="*/ 428 w 489"/>
              <a:gd name="T29" fmla="*/ 122 h 459"/>
              <a:gd name="T30" fmla="*/ 45 w 489"/>
              <a:gd name="T31" fmla="*/ 329 h 459"/>
              <a:gd name="T32" fmla="*/ 30 w 489"/>
              <a:gd name="T33" fmla="*/ 344 h 459"/>
              <a:gd name="T34" fmla="*/ 206 w 489"/>
              <a:gd name="T35" fmla="*/ 168 h 459"/>
              <a:gd name="T36" fmla="*/ 191 w 489"/>
              <a:gd name="T37" fmla="*/ 184 h 459"/>
              <a:gd name="T38" fmla="*/ 290 w 489"/>
              <a:gd name="T39" fmla="*/ 275 h 459"/>
              <a:gd name="T40" fmla="*/ 474 w 489"/>
              <a:gd name="T41" fmla="*/ 122 h 459"/>
              <a:gd name="T42" fmla="*/ 459 w 489"/>
              <a:gd name="T43" fmla="*/ 138 h 459"/>
              <a:gd name="T44" fmla="*/ 68 w 489"/>
              <a:gd name="T45" fmla="*/ 46 h 459"/>
              <a:gd name="T46" fmla="*/ 84 w 489"/>
              <a:gd name="T47" fmla="*/ 46 h 459"/>
              <a:gd name="T48" fmla="*/ 84 w 489"/>
              <a:gd name="T49" fmla="*/ 76 h 459"/>
              <a:gd name="T50" fmla="*/ 53 w 489"/>
              <a:gd name="T51" fmla="*/ 367 h 459"/>
              <a:gd name="T52" fmla="*/ 68 w 489"/>
              <a:gd name="T53" fmla="*/ 367 h 459"/>
              <a:gd name="T54" fmla="*/ 84 w 489"/>
              <a:gd name="T55" fmla="*/ 428 h 459"/>
              <a:gd name="T56" fmla="*/ 84 w 489"/>
              <a:gd name="T57" fmla="*/ 306 h 459"/>
              <a:gd name="T58" fmla="*/ 283 w 489"/>
              <a:gd name="T59" fmla="*/ 428 h 459"/>
              <a:gd name="T60" fmla="*/ 298 w 489"/>
              <a:gd name="T61" fmla="*/ 321 h 459"/>
              <a:gd name="T62" fmla="*/ 313 w 489"/>
              <a:gd name="T63" fmla="*/ 321 h 459"/>
              <a:gd name="T64" fmla="*/ 329 w 489"/>
              <a:gd name="T65" fmla="*/ 428 h 459"/>
              <a:gd name="T66" fmla="*/ 329 w 489"/>
              <a:gd name="T67" fmla="*/ 314 h 459"/>
              <a:gd name="T68" fmla="*/ 374 w 489"/>
              <a:gd name="T69" fmla="*/ 428 h 459"/>
              <a:gd name="T70" fmla="*/ 390 w 489"/>
              <a:gd name="T71" fmla="*/ 222 h 459"/>
              <a:gd name="T72" fmla="*/ 405 w 489"/>
              <a:gd name="T73" fmla="*/ 222 h 459"/>
              <a:gd name="T74" fmla="*/ 420 w 489"/>
              <a:gd name="T75" fmla="*/ 428 h 459"/>
              <a:gd name="T76" fmla="*/ 420 w 489"/>
              <a:gd name="T77" fmla="*/ 191 h 459"/>
              <a:gd name="T78" fmla="*/ 130 w 489"/>
              <a:gd name="T79" fmla="*/ 428 h 459"/>
              <a:gd name="T80" fmla="*/ 145 w 489"/>
              <a:gd name="T81" fmla="*/ 245 h 459"/>
              <a:gd name="T82" fmla="*/ 160 w 489"/>
              <a:gd name="T83" fmla="*/ 245 h 459"/>
              <a:gd name="T84" fmla="*/ 237 w 489"/>
              <a:gd name="T85" fmla="*/ 428 h 459"/>
              <a:gd name="T86" fmla="*/ 237 w 489"/>
              <a:gd name="T87" fmla="*/ 260 h 459"/>
              <a:gd name="T88" fmla="*/ 221 w 489"/>
              <a:gd name="T89" fmla="*/ 428 h 459"/>
              <a:gd name="T90" fmla="*/ 176 w 489"/>
              <a:gd name="T91" fmla="*/ 214 h 459"/>
              <a:gd name="T92" fmla="*/ 191 w 489"/>
              <a:gd name="T93" fmla="*/ 214 h 459"/>
              <a:gd name="T94" fmla="*/ 206 w 489"/>
              <a:gd name="T95" fmla="*/ 46 h 459"/>
              <a:gd name="T96" fmla="*/ 405 w 489"/>
              <a:gd name="T97" fmla="*/ 46 h 459"/>
              <a:gd name="T98" fmla="*/ 191 w 489"/>
              <a:gd name="T99" fmla="*/ 61 h 459"/>
              <a:gd name="T100" fmla="*/ 99 w 489"/>
              <a:gd name="T101" fmla="*/ 92 h 459"/>
              <a:gd name="T102" fmla="*/ 99 w 489"/>
              <a:gd name="T103" fmla="*/ 76 h 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89" h="459">
                <a:moveTo>
                  <a:pt x="451" y="168"/>
                </a:moveTo>
                <a:cubicBezTo>
                  <a:pt x="466" y="168"/>
                  <a:pt x="466" y="168"/>
                  <a:pt x="466" y="168"/>
                </a:cubicBezTo>
                <a:cubicBezTo>
                  <a:pt x="466" y="459"/>
                  <a:pt x="466" y="459"/>
                  <a:pt x="466" y="459"/>
                </a:cubicBezTo>
                <a:cubicBezTo>
                  <a:pt x="22" y="459"/>
                  <a:pt x="22" y="459"/>
                  <a:pt x="22" y="459"/>
                </a:cubicBezTo>
                <a:cubicBezTo>
                  <a:pt x="22" y="375"/>
                  <a:pt x="22" y="375"/>
                  <a:pt x="22" y="375"/>
                </a:cubicBezTo>
                <a:cubicBezTo>
                  <a:pt x="38" y="375"/>
                  <a:pt x="38" y="375"/>
                  <a:pt x="38" y="375"/>
                </a:cubicBezTo>
                <a:cubicBezTo>
                  <a:pt x="38" y="444"/>
                  <a:pt x="38" y="444"/>
                  <a:pt x="38" y="444"/>
                </a:cubicBezTo>
                <a:cubicBezTo>
                  <a:pt x="451" y="444"/>
                  <a:pt x="451" y="444"/>
                  <a:pt x="451" y="444"/>
                </a:cubicBezTo>
                <a:lnTo>
                  <a:pt x="451" y="168"/>
                </a:lnTo>
                <a:close/>
                <a:moveTo>
                  <a:pt x="38" y="15"/>
                </a:moveTo>
                <a:cubicBezTo>
                  <a:pt x="451" y="15"/>
                  <a:pt x="451" y="15"/>
                  <a:pt x="451" y="15"/>
                </a:cubicBezTo>
                <a:cubicBezTo>
                  <a:pt x="451" y="76"/>
                  <a:pt x="451" y="76"/>
                  <a:pt x="451" y="76"/>
                </a:cubicBezTo>
                <a:cubicBezTo>
                  <a:pt x="466" y="76"/>
                  <a:pt x="466" y="76"/>
                  <a:pt x="466" y="76"/>
                </a:cubicBezTo>
                <a:cubicBezTo>
                  <a:pt x="466" y="0"/>
                  <a:pt x="466" y="0"/>
                  <a:pt x="466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2" y="283"/>
                  <a:pt x="22" y="283"/>
                  <a:pt x="22" y="283"/>
                </a:cubicBezTo>
                <a:cubicBezTo>
                  <a:pt x="38" y="283"/>
                  <a:pt x="38" y="283"/>
                  <a:pt x="38" y="283"/>
                </a:cubicBezTo>
                <a:lnTo>
                  <a:pt x="38" y="15"/>
                </a:lnTo>
                <a:close/>
                <a:moveTo>
                  <a:pt x="489" y="122"/>
                </a:moveTo>
                <a:cubicBezTo>
                  <a:pt x="489" y="139"/>
                  <a:pt x="475" y="153"/>
                  <a:pt x="459" y="153"/>
                </a:cubicBezTo>
                <a:cubicBezTo>
                  <a:pt x="453" y="153"/>
                  <a:pt x="448" y="151"/>
                  <a:pt x="443" y="149"/>
                </a:cubicBezTo>
                <a:cubicBezTo>
                  <a:pt x="332" y="260"/>
                  <a:pt x="332" y="260"/>
                  <a:pt x="332" y="260"/>
                </a:cubicBezTo>
                <a:cubicBezTo>
                  <a:pt x="335" y="264"/>
                  <a:pt x="336" y="270"/>
                  <a:pt x="336" y="275"/>
                </a:cubicBezTo>
                <a:cubicBezTo>
                  <a:pt x="336" y="292"/>
                  <a:pt x="322" y="306"/>
                  <a:pt x="306" y="306"/>
                </a:cubicBezTo>
                <a:cubicBezTo>
                  <a:pt x="289" y="306"/>
                  <a:pt x="275" y="292"/>
                  <a:pt x="275" y="275"/>
                </a:cubicBezTo>
                <a:cubicBezTo>
                  <a:pt x="275" y="272"/>
                  <a:pt x="276" y="268"/>
                  <a:pt x="277" y="265"/>
                </a:cubicBezTo>
                <a:cubicBezTo>
                  <a:pt x="206" y="195"/>
                  <a:pt x="206" y="195"/>
                  <a:pt x="206" y="195"/>
                </a:cubicBezTo>
                <a:cubicBezTo>
                  <a:pt x="202" y="197"/>
                  <a:pt x="196" y="199"/>
                  <a:pt x="191" y="199"/>
                </a:cubicBezTo>
                <a:cubicBezTo>
                  <a:pt x="185" y="199"/>
                  <a:pt x="180" y="197"/>
                  <a:pt x="175" y="195"/>
                </a:cubicBezTo>
                <a:cubicBezTo>
                  <a:pt x="56" y="313"/>
                  <a:pt x="56" y="313"/>
                  <a:pt x="56" y="313"/>
                </a:cubicBezTo>
                <a:cubicBezTo>
                  <a:pt x="59" y="318"/>
                  <a:pt x="61" y="323"/>
                  <a:pt x="61" y="329"/>
                </a:cubicBezTo>
                <a:cubicBezTo>
                  <a:pt x="61" y="346"/>
                  <a:pt x="47" y="360"/>
                  <a:pt x="30" y="360"/>
                </a:cubicBezTo>
                <a:cubicBezTo>
                  <a:pt x="13" y="360"/>
                  <a:pt x="0" y="346"/>
                  <a:pt x="0" y="329"/>
                </a:cubicBezTo>
                <a:cubicBezTo>
                  <a:pt x="0" y="312"/>
                  <a:pt x="13" y="298"/>
                  <a:pt x="30" y="298"/>
                </a:cubicBezTo>
                <a:cubicBezTo>
                  <a:pt x="36" y="298"/>
                  <a:pt x="41" y="300"/>
                  <a:pt x="46" y="303"/>
                </a:cubicBezTo>
                <a:cubicBezTo>
                  <a:pt x="164" y="184"/>
                  <a:pt x="164" y="184"/>
                  <a:pt x="164" y="184"/>
                </a:cubicBezTo>
                <a:cubicBezTo>
                  <a:pt x="162" y="179"/>
                  <a:pt x="160" y="174"/>
                  <a:pt x="160" y="168"/>
                </a:cubicBezTo>
                <a:cubicBezTo>
                  <a:pt x="160" y="151"/>
                  <a:pt x="174" y="138"/>
                  <a:pt x="191" y="138"/>
                </a:cubicBezTo>
                <a:cubicBezTo>
                  <a:pt x="208" y="138"/>
                  <a:pt x="221" y="151"/>
                  <a:pt x="221" y="168"/>
                </a:cubicBezTo>
                <a:cubicBezTo>
                  <a:pt x="221" y="174"/>
                  <a:pt x="220" y="179"/>
                  <a:pt x="217" y="184"/>
                </a:cubicBezTo>
                <a:cubicBezTo>
                  <a:pt x="286" y="252"/>
                  <a:pt x="286" y="252"/>
                  <a:pt x="286" y="252"/>
                </a:cubicBezTo>
                <a:cubicBezTo>
                  <a:pt x="291" y="248"/>
                  <a:pt x="298" y="245"/>
                  <a:pt x="306" y="245"/>
                </a:cubicBezTo>
                <a:cubicBezTo>
                  <a:pt x="311" y="245"/>
                  <a:pt x="317" y="246"/>
                  <a:pt x="321" y="249"/>
                </a:cubicBezTo>
                <a:cubicBezTo>
                  <a:pt x="432" y="138"/>
                  <a:pt x="432" y="138"/>
                  <a:pt x="432" y="138"/>
                </a:cubicBezTo>
                <a:cubicBezTo>
                  <a:pt x="430" y="133"/>
                  <a:pt x="428" y="128"/>
                  <a:pt x="428" y="122"/>
                </a:cubicBezTo>
                <a:cubicBezTo>
                  <a:pt x="428" y="105"/>
                  <a:pt x="442" y="92"/>
                  <a:pt x="459" y="92"/>
                </a:cubicBezTo>
                <a:cubicBezTo>
                  <a:pt x="475" y="92"/>
                  <a:pt x="489" y="105"/>
                  <a:pt x="489" y="122"/>
                </a:cubicBezTo>
                <a:close/>
                <a:moveTo>
                  <a:pt x="45" y="329"/>
                </a:moveTo>
                <a:cubicBezTo>
                  <a:pt x="45" y="321"/>
                  <a:pt x="39" y="314"/>
                  <a:pt x="30" y="314"/>
                </a:cubicBezTo>
                <a:cubicBezTo>
                  <a:pt x="22" y="314"/>
                  <a:pt x="15" y="321"/>
                  <a:pt x="15" y="329"/>
                </a:cubicBezTo>
                <a:cubicBezTo>
                  <a:pt x="15" y="337"/>
                  <a:pt x="22" y="344"/>
                  <a:pt x="30" y="344"/>
                </a:cubicBezTo>
                <a:cubicBezTo>
                  <a:pt x="39" y="344"/>
                  <a:pt x="45" y="337"/>
                  <a:pt x="45" y="329"/>
                </a:cubicBezTo>
                <a:close/>
                <a:moveTo>
                  <a:pt x="191" y="184"/>
                </a:moveTo>
                <a:cubicBezTo>
                  <a:pt x="199" y="184"/>
                  <a:pt x="206" y="177"/>
                  <a:pt x="206" y="168"/>
                </a:cubicBezTo>
                <a:cubicBezTo>
                  <a:pt x="206" y="160"/>
                  <a:pt x="199" y="153"/>
                  <a:pt x="191" y="153"/>
                </a:cubicBezTo>
                <a:cubicBezTo>
                  <a:pt x="182" y="153"/>
                  <a:pt x="176" y="160"/>
                  <a:pt x="176" y="168"/>
                </a:cubicBezTo>
                <a:cubicBezTo>
                  <a:pt x="176" y="177"/>
                  <a:pt x="182" y="184"/>
                  <a:pt x="191" y="184"/>
                </a:cubicBezTo>
                <a:close/>
                <a:moveTo>
                  <a:pt x="321" y="275"/>
                </a:moveTo>
                <a:cubicBezTo>
                  <a:pt x="321" y="267"/>
                  <a:pt x="314" y="260"/>
                  <a:pt x="306" y="260"/>
                </a:cubicBezTo>
                <a:cubicBezTo>
                  <a:pt x="297" y="260"/>
                  <a:pt x="290" y="267"/>
                  <a:pt x="290" y="275"/>
                </a:cubicBezTo>
                <a:cubicBezTo>
                  <a:pt x="290" y="284"/>
                  <a:pt x="297" y="291"/>
                  <a:pt x="306" y="291"/>
                </a:cubicBezTo>
                <a:cubicBezTo>
                  <a:pt x="314" y="291"/>
                  <a:pt x="321" y="284"/>
                  <a:pt x="321" y="275"/>
                </a:cubicBezTo>
                <a:close/>
                <a:moveTo>
                  <a:pt x="474" y="122"/>
                </a:moveTo>
                <a:cubicBezTo>
                  <a:pt x="474" y="114"/>
                  <a:pt x="467" y="107"/>
                  <a:pt x="459" y="107"/>
                </a:cubicBezTo>
                <a:cubicBezTo>
                  <a:pt x="450" y="107"/>
                  <a:pt x="443" y="114"/>
                  <a:pt x="443" y="122"/>
                </a:cubicBezTo>
                <a:cubicBezTo>
                  <a:pt x="443" y="131"/>
                  <a:pt x="450" y="138"/>
                  <a:pt x="459" y="138"/>
                </a:cubicBezTo>
                <a:cubicBezTo>
                  <a:pt x="467" y="138"/>
                  <a:pt x="474" y="131"/>
                  <a:pt x="474" y="122"/>
                </a:cubicBezTo>
                <a:close/>
                <a:moveTo>
                  <a:pt x="84" y="46"/>
                </a:moveTo>
                <a:cubicBezTo>
                  <a:pt x="68" y="46"/>
                  <a:pt x="68" y="46"/>
                  <a:pt x="68" y="46"/>
                </a:cubicBezTo>
                <a:cubicBezTo>
                  <a:pt x="68" y="61"/>
                  <a:pt x="68" y="61"/>
                  <a:pt x="68" y="61"/>
                </a:cubicBezTo>
                <a:cubicBezTo>
                  <a:pt x="84" y="61"/>
                  <a:pt x="84" y="61"/>
                  <a:pt x="84" y="61"/>
                </a:cubicBezTo>
                <a:lnTo>
                  <a:pt x="84" y="46"/>
                </a:lnTo>
                <a:close/>
                <a:moveTo>
                  <a:pt x="68" y="92"/>
                </a:moveTo>
                <a:cubicBezTo>
                  <a:pt x="84" y="92"/>
                  <a:pt x="84" y="92"/>
                  <a:pt x="84" y="92"/>
                </a:cubicBezTo>
                <a:cubicBezTo>
                  <a:pt x="84" y="76"/>
                  <a:pt x="84" y="76"/>
                  <a:pt x="84" y="76"/>
                </a:cubicBezTo>
                <a:cubicBezTo>
                  <a:pt x="68" y="76"/>
                  <a:pt x="68" y="76"/>
                  <a:pt x="68" y="76"/>
                </a:cubicBezTo>
                <a:lnTo>
                  <a:pt x="68" y="92"/>
                </a:lnTo>
                <a:close/>
                <a:moveTo>
                  <a:pt x="53" y="367"/>
                </a:moveTo>
                <a:cubicBezTo>
                  <a:pt x="53" y="428"/>
                  <a:pt x="53" y="428"/>
                  <a:pt x="53" y="428"/>
                </a:cubicBezTo>
                <a:cubicBezTo>
                  <a:pt x="68" y="428"/>
                  <a:pt x="68" y="428"/>
                  <a:pt x="68" y="428"/>
                </a:cubicBezTo>
                <a:cubicBezTo>
                  <a:pt x="68" y="367"/>
                  <a:pt x="68" y="367"/>
                  <a:pt x="68" y="367"/>
                </a:cubicBezTo>
                <a:lnTo>
                  <a:pt x="53" y="367"/>
                </a:lnTo>
                <a:close/>
                <a:moveTo>
                  <a:pt x="84" y="306"/>
                </a:moveTo>
                <a:cubicBezTo>
                  <a:pt x="84" y="428"/>
                  <a:pt x="84" y="428"/>
                  <a:pt x="84" y="428"/>
                </a:cubicBezTo>
                <a:cubicBezTo>
                  <a:pt x="99" y="428"/>
                  <a:pt x="99" y="428"/>
                  <a:pt x="99" y="428"/>
                </a:cubicBezTo>
                <a:cubicBezTo>
                  <a:pt x="99" y="306"/>
                  <a:pt x="99" y="306"/>
                  <a:pt x="99" y="306"/>
                </a:cubicBezTo>
                <a:lnTo>
                  <a:pt x="84" y="306"/>
                </a:lnTo>
                <a:close/>
                <a:moveTo>
                  <a:pt x="267" y="314"/>
                </a:moveTo>
                <a:cubicBezTo>
                  <a:pt x="267" y="428"/>
                  <a:pt x="267" y="428"/>
                  <a:pt x="267" y="428"/>
                </a:cubicBezTo>
                <a:cubicBezTo>
                  <a:pt x="283" y="428"/>
                  <a:pt x="283" y="428"/>
                  <a:pt x="283" y="428"/>
                </a:cubicBezTo>
                <a:cubicBezTo>
                  <a:pt x="283" y="314"/>
                  <a:pt x="283" y="314"/>
                  <a:pt x="283" y="314"/>
                </a:cubicBezTo>
                <a:lnTo>
                  <a:pt x="267" y="314"/>
                </a:lnTo>
                <a:close/>
                <a:moveTo>
                  <a:pt x="298" y="321"/>
                </a:moveTo>
                <a:cubicBezTo>
                  <a:pt x="298" y="428"/>
                  <a:pt x="298" y="428"/>
                  <a:pt x="298" y="428"/>
                </a:cubicBezTo>
                <a:cubicBezTo>
                  <a:pt x="313" y="428"/>
                  <a:pt x="313" y="428"/>
                  <a:pt x="313" y="428"/>
                </a:cubicBezTo>
                <a:cubicBezTo>
                  <a:pt x="313" y="321"/>
                  <a:pt x="313" y="321"/>
                  <a:pt x="313" y="321"/>
                </a:cubicBezTo>
                <a:lnTo>
                  <a:pt x="298" y="321"/>
                </a:lnTo>
                <a:close/>
                <a:moveTo>
                  <a:pt x="329" y="314"/>
                </a:moveTo>
                <a:cubicBezTo>
                  <a:pt x="329" y="428"/>
                  <a:pt x="329" y="428"/>
                  <a:pt x="329" y="428"/>
                </a:cubicBezTo>
                <a:cubicBezTo>
                  <a:pt x="344" y="428"/>
                  <a:pt x="344" y="428"/>
                  <a:pt x="344" y="428"/>
                </a:cubicBezTo>
                <a:cubicBezTo>
                  <a:pt x="344" y="314"/>
                  <a:pt x="344" y="314"/>
                  <a:pt x="344" y="314"/>
                </a:cubicBezTo>
                <a:lnTo>
                  <a:pt x="329" y="314"/>
                </a:lnTo>
                <a:close/>
                <a:moveTo>
                  <a:pt x="359" y="252"/>
                </a:moveTo>
                <a:cubicBezTo>
                  <a:pt x="359" y="428"/>
                  <a:pt x="359" y="428"/>
                  <a:pt x="359" y="428"/>
                </a:cubicBezTo>
                <a:cubicBezTo>
                  <a:pt x="374" y="428"/>
                  <a:pt x="374" y="428"/>
                  <a:pt x="374" y="428"/>
                </a:cubicBezTo>
                <a:cubicBezTo>
                  <a:pt x="374" y="252"/>
                  <a:pt x="374" y="252"/>
                  <a:pt x="374" y="252"/>
                </a:cubicBezTo>
                <a:lnTo>
                  <a:pt x="359" y="252"/>
                </a:lnTo>
                <a:close/>
                <a:moveTo>
                  <a:pt x="390" y="222"/>
                </a:moveTo>
                <a:cubicBezTo>
                  <a:pt x="390" y="428"/>
                  <a:pt x="390" y="428"/>
                  <a:pt x="390" y="428"/>
                </a:cubicBezTo>
                <a:cubicBezTo>
                  <a:pt x="405" y="428"/>
                  <a:pt x="405" y="428"/>
                  <a:pt x="405" y="428"/>
                </a:cubicBezTo>
                <a:cubicBezTo>
                  <a:pt x="405" y="222"/>
                  <a:pt x="405" y="222"/>
                  <a:pt x="405" y="222"/>
                </a:cubicBezTo>
                <a:lnTo>
                  <a:pt x="390" y="222"/>
                </a:lnTo>
                <a:close/>
                <a:moveTo>
                  <a:pt x="420" y="191"/>
                </a:moveTo>
                <a:cubicBezTo>
                  <a:pt x="420" y="428"/>
                  <a:pt x="420" y="428"/>
                  <a:pt x="420" y="428"/>
                </a:cubicBezTo>
                <a:cubicBezTo>
                  <a:pt x="436" y="428"/>
                  <a:pt x="436" y="428"/>
                  <a:pt x="436" y="428"/>
                </a:cubicBezTo>
                <a:cubicBezTo>
                  <a:pt x="436" y="191"/>
                  <a:pt x="436" y="191"/>
                  <a:pt x="436" y="191"/>
                </a:cubicBezTo>
                <a:lnTo>
                  <a:pt x="420" y="191"/>
                </a:lnTo>
                <a:close/>
                <a:moveTo>
                  <a:pt x="114" y="275"/>
                </a:moveTo>
                <a:cubicBezTo>
                  <a:pt x="114" y="428"/>
                  <a:pt x="114" y="428"/>
                  <a:pt x="114" y="428"/>
                </a:cubicBezTo>
                <a:cubicBezTo>
                  <a:pt x="130" y="428"/>
                  <a:pt x="130" y="428"/>
                  <a:pt x="130" y="428"/>
                </a:cubicBezTo>
                <a:cubicBezTo>
                  <a:pt x="130" y="275"/>
                  <a:pt x="130" y="275"/>
                  <a:pt x="130" y="275"/>
                </a:cubicBezTo>
                <a:lnTo>
                  <a:pt x="114" y="275"/>
                </a:lnTo>
                <a:close/>
                <a:moveTo>
                  <a:pt x="145" y="245"/>
                </a:moveTo>
                <a:cubicBezTo>
                  <a:pt x="145" y="428"/>
                  <a:pt x="145" y="428"/>
                  <a:pt x="145" y="428"/>
                </a:cubicBezTo>
                <a:cubicBezTo>
                  <a:pt x="160" y="428"/>
                  <a:pt x="160" y="428"/>
                  <a:pt x="160" y="428"/>
                </a:cubicBezTo>
                <a:cubicBezTo>
                  <a:pt x="160" y="245"/>
                  <a:pt x="160" y="245"/>
                  <a:pt x="160" y="245"/>
                </a:cubicBezTo>
                <a:lnTo>
                  <a:pt x="145" y="245"/>
                </a:lnTo>
                <a:close/>
                <a:moveTo>
                  <a:pt x="237" y="260"/>
                </a:moveTo>
                <a:cubicBezTo>
                  <a:pt x="237" y="428"/>
                  <a:pt x="237" y="428"/>
                  <a:pt x="237" y="428"/>
                </a:cubicBezTo>
                <a:cubicBezTo>
                  <a:pt x="252" y="428"/>
                  <a:pt x="252" y="428"/>
                  <a:pt x="252" y="428"/>
                </a:cubicBezTo>
                <a:cubicBezTo>
                  <a:pt x="252" y="260"/>
                  <a:pt x="252" y="260"/>
                  <a:pt x="252" y="260"/>
                </a:cubicBezTo>
                <a:lnTo>
                  <a:pt x="237" y="260"/>
                </a:lnTo>
                <a:close/>
                <a:moveTo>
                  <a:pt x="206" y="229"/>
                </a:moveTo>
                <a:cubicBezTo>
                  <a:pt x="206" y="428"/>
                  <a:pt x="206" y="428"/>
                  <a:pt x="206" y="428"/>
                </a:cubicBezTo>
                <a:cubicBezTo>
                  <a:pt x="221" y="428"/>
                  <a:pt x="221" y="428"/>
                  <a:pt x="221" y="428"/>
                </a:cubicBezTo>
                <a:cubicBezTo>
                  <a:pt x="221" y="229"/>
                  <a:pt x="221" y="229"/>
                  <a:pt x="221" y="229"/>
                </a:cubicBezTo>
                <a:lnTo>
                  <a:pt x="206" y="229"/>
                </a:lnTo>
                <a:close/>
                <a:moveTo>
                  <a:pt x="176" y="214"/>
                </a:moveTo>
                <a:cubicBezTo>
                  <a:pt x="176" y="428"/>
                  <a:pt x="176" y="428"/>
                  <a:pt x="176" y="428"/>
                </a:cubicBezTo>
                <a:cubicBezTo>
                  <a:pt x="191" y="428"/>
                  <a:pt x="191" y="428"/>
                  <a:pt x="191" y="428"/>
                </a:cubicBezTo>
                <a:cubicBezTo>
                  <a:pt x="191" y="214"/>
                  <a:pt x="191" y="214"/>
                  <a:pt x="191" y="214"/>
                </a:cubicBezTo>
                <a:lnTo>
                  <a:pt x="176" y="214"/>
                </a:lnTo>
                <a:close/>
                <a:moveTo>
                  <a:pt x="405" y="46"/>
                </a:moveTo>
                <a:cubicBezTo>
                  <a:pt x="206" y="46"/>
                  <a:pt x="206" y="46"/>
                  <a:pt x="206" y="46"/>
                </a:cubicBezTo>
                <a:cubicBezTo>
                  <a:pt x="206" y="61"/>
                  <a:pt x="206" y="61"/>
                  <a:pt x="206" y="61"/>
                </a:cubicBezTo>
                <a:cubicBezTo>
                  <a:pt x="405" y="61"/>
                  <a:pt x="405" y="61"/>
                  <a:pt x="405" y="61"/>
                </a:cubicBezTo>
                <a:lnTo>
                  <a:pt x="405" y="46"/>
                </a:lnTo>
                <a:close/>
                <a:moveTo>
                  <a:pt x="99" y="46"/>
                </a:moveTo>
                <a:cubicBezTo>
                  <a:pt x="99" y="61"/>
                  <a:pt x="99" y="61"/>
                  <a:pt x="99" y="61"/>
                </a:cubicBezTo>
                <a:cubicBezTo>
                  <a:pt x="191" y="61"/>
                  <a:pt x="191" y="61"/>
                  <a:pt x="191" y="61"/>
                </a:cubicBezTo>
                <a:cubicBezTo>
                  <a:pt x="191" y="46"/>
                  <a:pt x="191" y="46"/>
                  <a:pt x="191" y="46"/>
                </a:cubicBezTo>
                <a:lnTo>
                  <a:pt x="99" y="46"/>
                </a:lnTo>
                <a:close/>
                <a:moveTo>
                  <a:pt x="99" y="92"/>
                </a:moveTo>
                <a:cubicBezTo>
                  <a:pt x="329" y="92"/>
                  <a:pt x="329" y="92"/>
                  <a:pt x="329" y="92"/>
                </a:cubicBezTo>
                <a:cubicBezTo>
                  <a:pt x="329" y="76"/>
                  <a:pt x="329" y="76"/>
                  <a:pt x="329" y="76"/>
                </a:cubicBezTo>
                <a:cubicBezTo>
                  <a:pt x="99" y="76"/>
                  <a:pt x="99" y="76"/>
                  <a:pt x="99" y="76"/>
                </a:cubicBezTo>
                <a:lnTo>
                  <a:pt x="99" y="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73592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Причины роста популярности</a:t>
            </a:r>
          </a:p>
          <a:p>
            <a:endParaRPr lang="ru-RU" dirty="0"/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120775" y="1708151"/>
            <a:ext cx="9726294" cy="4487376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r>
              <a:rPr lang="ru-RU" sz="2000" dirty="0"/>
              <a:t>Естественное средство взаимодействия с пользователем</a:t>
            </a:r>
          </a:p>
          <a:p>
            <a:pPr marL="0" indent="0" hangingPunct="1">
              <a:buNone/>
            </a:pPr>
            <a:r>
              <a:rPr lang="ru-RU" sz="2000" dirty="0"/>
              <a:t>Удешевление процессов</a:t>
            </a:r>
          </a:p>
          <a:p>
            <a:pPr marL="0" indent="0" hangingPunct="1">
              <a:buNone/>
            </a:pPr>
            <a:r>
              <a:rPr lang="ru-RU" sz="2000" dirty="0"/>
              <a:t>Возможности построения систем </a:t>
            </a:r>
          </a:p>
          <a:p>
            <a:pPr marL="0" indent="0" hangingPunct="1">
              <a:buNone/>
            </a:pPr>
            <a:r>
              <a:rPr lang="ru-RU" sz="2000" dirty="0"/>
              <a:t>Привычные каналы взаимодействия</a:t>
            </a:r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r>
              <a:rPr lang="ru-RU" sz="2000" dirty="0"/>
              <a:t>Технология работает:</a:t>
            </a:r>
          </a:p>
          <a:p>
            <a:pPr marL="0" indent="0" hangingPunct="1">
              <a:buNone/>
            </a:pPr>
            <a:r>
              <a:rPr lang="en-US" sz="2000" dirty="0" err="1"/>
              <a:t>Cardif</a:t>
            </a:r>
            <a:r>
              <a:rPr lang="en-US" sz="2000" dirty="0"/>
              <a:t> – 51% </a:t>
            </a:r>
            <a:r>
              <a:rPr lang="ru-RU" sz="2000" dirty="0"/>
              <a:t>автоматизации клиентского сервиса в телефонном канале</a:t>
            </a:r>
          </a:p>
          <a:p>
            <a:pPr marL="0" indent="0" hangingPunct="1">
              <a:buNone/>
            </a:pPr>
            <a:r>
              <a:rPr lang="ru-RU" sz="2000" dirty="0" err="1"/>
              <a:t>МногоСна</a:t>
            </a:r>
            <a:r>
              <a:rPr lang="ru-RU" sz="2000" dirty="0"/>
              <a:t> – увеличение количества заказов на 20%</a:t>
            </a:r>
          </a:p>
          <a:p>
            <a:pPr marL="0" indent="0" hangingPunct="1">
              <a:buNone/>
            </a:pPr>
            <a:r>
              <a:rPr lang="en-US" sz="2000" dirty="0" err="1"/>
              <a:t>Bbccdd</a:t>
            </a:r>
            <a:r>
              <a:rPr lang="en-US" sz="2000" dirty="0"/>
              <a:t> – </a:t>
            </a:r>
            <a:r>
              <a:rPr lang="ru-RU" sz="2000" dirty="0"/>
              <a:t>бот отвечает на 70% вопросов в ночное время</a:t>
            </a:r>
          </a:p>
          <a:p>
            <a:pPr marL="0" indent="0" hangingPunct="1">
              <a:buNone/>
            </a:pPr>
            <a:r>
              <a:rPr lang="en-US" sz="2000" dirty="0" err="1"/>
              <a:t>Domconnect</a:t>
            </a:r>
            <a:r>
              <a:rPr lang="en-US" sz="2000" dirty="0"/>
              <a:t> – </a:t>
            </a:r>
            <a:r>
              <a:rPr lang="ru-RU" sz="2000" dirty="0"/>
              <a:t>повышение конверсии отдела продаж на 27%</a:t>
            </a:r>
          </a:p>
          <a:p>
            <a:pPr marL="0" indent="0" hangingPunct="1">
              <a:buNone/>
            </a:pPr>
            <a:r>
              <a:rPr lang="en-US" sz="2000" dirty="0" err="1"/>
              <a:t>Qiwi</a:t>
            </a:r>
            <a:r>
              <a:rPr lang="en-US" sz="2000" dirty="0"/>
              <a:t> – </a:t>
            </a:r>
            <a:r>
              <a:rPr lang="ru-RU" sz="2000" dirty="0"/>
              <a:t>автоматизация 48% обращений в компанию</a:t>
            </a:r>
          </a:p>
          <a:p>
            <a:pPr marL="0" indent="0" hangingPunct="1">
              <a:buNone/>
            </a:pPr>
            <a:r>
              <a:rPr lang="ru-RU" sz="2000" dirty="0"/>
              <a:t>Метрология – обработка в 5 раз больше заявок, чем человек</a:t>
            </a:r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8265760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B95B4F-822B-334D-B6FF-0D1F35820C2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898"/>
          <a:stretch/>
        </p:blipFill>
        <p:spPr>
          <a:xfrm>
            <a:off x="0" y="0"/>
            <a:ext cx="12236362" cy="685800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5071CAB-15A5-A646-91E8-2D5C8F908CB1}"/>
              </a:ext>
            </a:extLst>
          </p:cNvPr>
          <p:cNvSpPr/>
          <p:nvPr/>
        </p:nvSpPr>
        <p:spPr>
          <a:xfrm>
            <a:off x="-1" y="3753853"/>
            <a:ext cx="7411454" cy="2535435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3" name="Объект 11">
            <a:extLst>
              <a:ext uri="{FF2B5EF4-FFF2-40B4-BE49-F238E27FC236}">
                <a16:creationId xmlns:a16="http://schemas.microsoft.com/office/drawing/2014/main" id="{C5AE815F-CD39-3F40-8CC6-69794BA2A9DC}"/>
              </a:ext>
            </a:extLst>
          </p:cNvPr>
          <p:cNvSpPr txBox="1">
            <a:spLocks/>
          </p:cNvSpPr>
          <p:nvPr/>
        </p:nvSpPr>
        <p:spPr>
          <a:xfrm>
            <a:off x="707541" y="4264040"/>
            <a:ext cx="5753100" cy="150605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40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Proxima Nova Light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hangingPunct="1"/>
            <a:r>
              <a:rPr lang="ru-RU" dirty="0"/>
              <a:t>Техническое основы и  компоненты</a:t>
            </a:r>
          </a:p>
        </p:txBody>
      </p:sp>
    </p:spTree>
    <p:extLst>
      <p:ext uri="{BB962C8B-B14F-4D97-AF65-F5344CB8AC3E}">
        <p14:creationId xmlns:p14="http://schemas.microsoft.com/office/powerpoint/2010/main" val="153087123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Дизайн</a:t>
            </a:r>
          </a:p>
        </p:txBody>
      </p:sp>
      <p:sp>
        <p:nvSpPr>
          <p:cNvPr id="4" name="Freeform 523">
            <a:extLst>
              <a:ext uri="{FF2B5EF4-FFF2-40B4-BE49-F238E27FC236}">
                <a16:creationId xmlns:a16="http://schemas.microsoft.com/office/drawing/2014/main" id="{F2CF9C57-1C6C-4C00-8357-4BDAE93982BE}"/>
              </a:ext>
            </a:extLst>
          </p:cNvPr>
          <p:cNvSpPr>
            <a:spLocks noEditPoints="1"/>
          </p:cNvSpPr>
          <p:nvPr/>
        </p:nvSpPr>
        <p:spPr bwMode="auto">
          <a:xfrm rot="5400000">
            <a:off x="2238572" y="3644771"/>
            <a:ext cx="1264298" cy="1511558"/>
          </a:xfrm>
          <a:custGeom>
            <a:avLst/>
            <a:gdLst>
              <a:gd name="T0" fmla="*/ 121 w 143"/>
              <a:gd name="T1" fmla="*/ 107 h 142"/>
              <a:gd name="T2" fmla="*/ 111 w 143"/>
              <a:gd name="T3" fmla="*/ 111 h 142"/>
              <a:gd name="T4" fmla="*/ 107 w 143"/>
              <a:gd name="T5" fmla="*/ 120 h 142"/>
              <a:gd name="T6" fmla="*/ 111 w 143"/>
              <a:gd name="T7" fmla="*/ 130 h 142"/>
              <a:gd name="T8" fmla="*/ 121 w 143"/>
              <a:gd name="T9" fmla="*/ 134 h 142"/>
              <a:gd name="T10" fmla="*/ 130 w 143"/>
              <a:gd name="T11" fmla="*/ 130 h 142"/>
              <a:gd name="T12" fmla="*/ 134 w 143"/>
              <a:gd name="T13" fmla="*/ 120 h 142"/>
              <a:gd name="T14" fmla="*/ 130 w 143"/>
              <a:gd name="T15" fmla="*/ 111 h 142"/>
              <a:gd name="T16" fmla="*/ 121 w 143"/>
              <a:gd name="T17" fmla="*/ 107 h 142"/>
              <a:gd name="T18" fmla="*/ 22 w 143"/>
              <a:gd name="T19" fmla="*/ 58 h 142"/>
              <a:gd name="T20" fmla="*/ 13 w 143"/>
              <a:gd name="T21" fmla="*/ 61 h 142"/>
              <a:gd name="T22" fmla="*/ 9 w 143"/>
              <a:gd name="T23" fmla="*/ 71 h 142"/>
              <a:gd name="T24" fmla="*/ 13 w 143"/>
              <a:gd name="T25" fmla="*/ 81 h 142"/>
              <a:gd name="T26" fmla="*/ 22 w 143"/>
              <a:gd name="T27" fmla="*/ 84 h 142"/>
              <a:gd name="T28" fmla="*/ 32 w 143"/>
              <a:gd name="T29" fmla="*/ 81 h 142"/>
              <a:gd name="T30" fmla="*/ 36 w 143"/>
              <a:gd name="T31" fmla="*/ 71 h 142"/>
              <a:gd name="T32" fmla="*/ 32 w 143"/>
              <a:gd name="T33" fmla="*/ 61 h 142"/>
              <a:gd name="T34" fmla="*/ 22 w 143"/>
              <a:gd name="T35" fmla="*/ 58 h 142"/>
              <a:gd name="T36" fmla="*/ 121 w 143"/>
              <a:gd name="T37" fmla="*/ 8 h 142"/>
              <a:gd name="T38" fmla="*/ 111 w 143"/>
              <a:gd name="T39" fmla="*/ 12 h 142"/>
              <a:gd name="T40" fmla="*/ 107 w 143"/>
              <a:gd name="T41" fmla="*/ 22 h 142"/>
              <a:gd name="T42" fmla="*/ 111 w 143"/>
              <a:gd name="T43" fmla="*/ 31 h 142"/>
              <a:gd name="T44" fmla="*/ 121 w 143"/>
              <a:gd name="T45" fmla="*/ 35 h 142"/>
              <a:gd name="T46" fmla="*/ 130 w 143"/>
              <a:gd name="T47" fmla="*/ 31 h 142"/>
              <a:gd name="T48" fmla="*/ 134 w 143"/>
              <a:gd name="T49" fmla="*/ 22 h 142"/>
              <a:gd name="T50" fmla="*/ 130 w 143"/>
              <a:gd name="T51" fmla="*/ 12 h 142"/>
              <a:gd name="T52" fmla="*/ 121 w 143"/>
              <a:gd name="T53" fmla="*/ 8 h 142"/>
              <a:gd name="T54" fmla="*/ 121 w 143"/>
              <a:gd name="T55" fmla="*/ 0 h 142"/>
              <a:gd name="T56" fmla="*/ 137 w 143"/>
              <a:gd name="T57" fmla="*/ 6 h 142"/>
              <a:gd name="T58" fmla="*/ 143 w 143"/>
              <a:gd name="T59" fmla="*/ 22 h 142"/>
              <a:gd name="T60" fmla="*/ 137 w 143"/>
              <a:gd name="T61" fmla="*/ 38 h 142"/>
              <a:gd name="T62" fmla="*/ 121 w 143"/>
              <a:gd name="T63" fmla="*/ 44 h 142"/>
              <a:gd name="T64" fmla="*/ 103 w 143"/>
              <a:gd name="T65" fmla="*/ 35 h 142"/>
              <a:gd name="T66" fmla="*/ 44 w 143"/>
              <a:gd name="T67" fmla="*/ 64 h 142"/>
              <a:gd name="T68" fmla="*/ 45 w 143"/>
              <a:gd name="T69" fmla="*/ 71 h 142"/>
              <a:gd name="T70" fmla="*/ 44 w 143"/>
              <a:gd name="T71" fmla="*/ 77 h 142"/>
              <a:gd name="T72" fmla="*/ 103 w 143"/>
              <a:gd name="T73" fmla="*/ 107 h 142"/>
              <a:gd name="T74" fmla="*/ 121 w 143"/>
              <a:gd name="T75" fmla="*/ 98 h 142"/>
              <a:gd name="T76" fmla="*/ 137 w 143"/>
              <a:gd name="T77" fmla="*/ 104 h 142"/>
              <a:gd name="T78" fmla="*/ 143 w 143"/>
              <a:gd name="T79" fmla="*/ 120 h 142"/>
              <a:gd name="T80" fmla="*/ 137 w 143"/>
              <a:gd name="T81" fmla="*/ 136 h 142"/>
              <a:gd name="T82" fmla="*/ 121 w 143"/>
              <a:gd name="T83" fmla="*/ 142 h 142"/>
              <a:gd name="T84" fmla="*/ 105 w 143"/>
              <a:gd name="T85" fmla="*/ 136 h 142"/>
              <a:gd name="T86" fmla="*/ 98 w 143"/>
              <a:gd name="T87" fmla="*/ 120 h 142"/>
              <a:gd name="T88" fmla="*/ 99 w 143"/>
              <a:gd name="T89" fmla="*/ 115 h 142"/>
              <a:gd name="T90" fmla="*/ 40 w 143"/>
              <a:gd name="T91" fmla="*/ 85 h 142"/>
              <a:gd name="T92" fmla="*/ 22 w 143"/>
              <a:gd name="T93" fmla="*/ 93 h 142"/>
              <a:gd name="T94" fmla="*/ 7 w 143"/>
              <a:gd name="T95" fmla="*/ 87 h 142"/>
              <a:gd name="T96" fmla="*/ 0 w 143"/>
              <a:gd name="T97" fmla="*/ 71 h 142"/>
              <a:gd name="T98" fmla="*/ 7 w 143"/>
              <a:gd name="T99" fmla="*/ 55 h 142"/>
              <a:gd name="T100" fmla="*/ 22 w 143"/>
              <a:gd name="T101" fmla="*/ 49 h 142"/>
              <a:gd name="T102" fmla="*/ 39 w 143"/>
              <a:gd name="T103" fmla="*/ 56 h 142"/>
              <a:gd name="T104" fmla="*/ 99 w 143"/>
              <a:gd name="T105" fmla="*/ 27 h 142"/>
              <a:gd name="T106" fmla="*/ 98 w 143"/>
              <a:gd name="T107" fmla="*/ 22 h 142"/>
              <a:gd name="T108" fmla="*/ 105 w 143"/>
              <a:gd name="T109" fmla="*/ 6 h 142"/>
              <a:gd name="T110" fmla="*/ 121 w 143"/>
              <a:gd name="T111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43" h="142">
                <a:moveTo>
                  <a:pt x="121" y="107"/>
                </a:moveTo>
                <a:cubicBezTo>
                  <a:pt x="117" y="107"/>
                  <a:pt x="114" y="108"/>
                  <a:pt x="111" y="111"/>
                </a:cubicBezTo>
                <a:cubicBezTo>
                  <a:pt x="109" y="113"/>
                  <a:pt x="107" y="116"/>
                  <a:pt x="107" y="120"/>
                </a:cubicBezTo>
                <a:cubicBezTo>
                  <a:pt x="107" y="124"/>
                  <a:pt x="109" y="127"/>
                  <a:pt x="111" y="130"/>
                </a:cubicBezTo>
                <a:cubicBezTo>
                  <a:pt x="114" y="132"/>
                  <a:pt x="117" y="134"/>
                  <a:pt x="121" y="134"/>
                </a:cubicBezTo>
                <a:cubicBezTo>
                  <a:pt x="124" y="134"/>
                  <a:pt x="128" y="132"/>
                  <a:pt x="130" y="130"/>
                </a:cubicBezTo>
                <a:cubicBezTo>
                  <a:pt x="133" y="127"/>
                  <a:pt x="134" y="124"/>
                  <a:pt x="134" y="120"/>
                </a:cubicBezTo>
                <a:cubicBezTo>
                  <a:pt x="134" y="116"/>
                  <a:pt x="133" y="113"/>
                  <a:pt x="130" y="111"/>
                </a:cubicBezTo>
                <a:cubicBezTo>
                  <a:pt x="128" y="108"/>
                  <a:pt x="124" y="107"/>
                  <a:pt x="121" y="107"/>
                </a:cubicBezTo>
                <a:close/>
                <a:moveTo>
                  <a:pt x="22" y="58"/>
                </a:moveTo>
                <a:cubicBezTo>
                  <a:pt x="19" y="58"/>
                  <a:pt x="16" y="59"/>
                  <a:pt x="13" y="61"/>
                </a:cubicBezTo>
                <a:cubicBezTo>
                  <a:pt x="10" y="64"/>
                  <a:pt x="9" y="67"/>
                  <a:pt x="9" y="71"/>
                </a:cubicBezTo>
                <a:cubicBezTo>
                  <a:pt x="9" y="75"/>
                  <a:pt x="10" y="78"/>
                  <a:pt x="13" y="81"/>
                </a:cubicBezTo>
                <a:cubicBezTo>
                  <a:pt x="16" y="83"/>
                  <a:pt x="19" y="84"/>
                  <a:pt x="22" y="84"/>
                </a:cubicBezTo>
                <a:cubicBezTo>
                  <a:pt x="26" y="84"/>
                  <a:pt x="29" y="83"/>
                  <a:pt x="32" y="81"/>
                </a:cubicBezTo>
                <a:cubicBezTo>
                  <a:pt x="35" y="78"/>
                  <a:pt x="36" y="75"/>
                  <a:pt x="36" y="71"/>
                </a:cubicBezTo>
                <a:cubicBezTo>
                  <a:pt x="36" y="67"/>
                  <a:pt x="35" y="64"/>
                  <a:pt x="32" y="61"/>
                </a:cubicBezTo>
                <a:cubicBezTo>
                  <a:pt x="29" y="59"/>
                  <a:pt x="26" y="58"/>
                  <a:pt x="22" y="58"/>
                </a:cubicBezTo>
                <a:close/>
                <a:moveTo>
                  <a:pt x="121" y="8"/>
                </a:moveTo>
                <a:cubicBezTo>
                  <a:pt x="117" y="8"/>
                  <a:pt x="114" y="10"/>
                  <a:pt x="111" y="12"/>
                </a:cubicBezTo>
                <a:cubicBezTo>
                  <a:pt x="109" y="15"/>
                  <a:pt x="107" y="18"/>
                  <a:pt x="107" y="22"/>
                </a:cubicBezTo>
                <a:cubicBezTo>
                  <a:pt x="107" y="26"/>
                  <a:pt x="109" y="29"/>
                  <a:pt x="111" y="31"/>
                </a:cubicBezTo>
                <a:cubicBezTo>
                  <a:pt x="114" y="34"/>
                  <a:pt x="117" y="35"/>
                  <a:pt x="121" y="35"/>
                </a:cubicBezTo>
                <a:cubicBezTo>
                  <a:pt x="124" y="35"/>
                  <a:pt x="128" y="34"/>
                  <a:pt x="130" y="31"/>
                </a:cubicBezTo>
                <a:cubicBezTo>
                  <a:pt x="133" y="29"/>
                  <a:pt x="134" y="26"/>
                  <a:pt x="134" y="22"/>
                </a:cubicBezTo>
                <a:cubicBezTo>
                  <a:pt x="134" y="18"/>
                  <a:pt x="133" y="15"/>
                  <a:pt x="130" y="12"/>
                </a:cubicBezTo>
                <a:cubicBezTo>
                  <a:pt x="128" y="10"/>
                  <a:pt x="124" y="8"/>
                  <a:pt x="121" y="8"/>
                </a:cubicBezTo>
                <a:close/>
                <a:moveTo>
                  <a:pt x="121" y="0"/>
                </a:moveTo>
                <a:cubicBezTo>
                  <a:pt x="127" y="0"/>
                  <a:pt x="132" y="2"/>
                  <a:pt x="137" y="6"/>
                </a:cubicBezTo>
                <a:cubicBezTo>
                  <a:pt x="141" y="11"/>
                  <a:pt x="143" y="16"/>
                  <a:pt x="143" y="22"/>
                </a:cubicBezTo>
                <a:cubicBezTo>
                  <a:pt x="143" y="28"/>
                  <a:pt x="141" y="33"/>
                  <a:pt x="137" y="38"/>
                </a:cubicBezTo>
                <a:cubicBezTo>
                  <a:pt x="132" y="42"/>
                  <a:pt x="127" y="44"/>
                  <a:pt x="121" y="44"/>
                </a:cubicBezTo>
                <a:cubicBezTo>
                  <a:pt x="113" y="44"/>
                  <a:pt x="107" y="41"/>
                  <a:pt x="103" y="35"/>
                </a:cubicBezTo>
                <a:cubicBezTo>
                  <a:pt x="44" y="64"/>
                  <a:pt x="44" y="64"/>
                  <a:pt x="44" y="64"/>
                </a:cubicBezTo>
                <a:cubicBezTo>
                  <a:pt x="44" y="66"/>
                  <a:pt x="45" y="69"/>
                  <a:pt x="45" y="71"/>
                </a:cubicBezTo>
                <a:cubicBezTo>
                  <a:pt x="45" y="73"/>
                  <a:pt x="45" y="75"/>
                  <a:pt x="44" y="7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7" y="101"/>
                  <a:pt x="113" y="98"/>
                  <a:pt x="121" y="98"/>
                </a:cubicBezTo>
                <a:cubicBezTo>
                  <a:pt x="127" y="98"/>
                  <a:pt x="132" y="100"/>
                  <a:pt x="137" y="104"/>
                </a:cubicBezTo>
                <a:cubicBezTo>
                  <a:pt x="141" y="109"/>
                  <a:pt x="143" y="114"/>
                  <a:pt x="143" y="120"/>
                </a:cubicBezTo>
                <a:cubicBezTo>
                  <a:pt x="143" y="126"/>
                  <a:pt x="141" y="131"/>
                  <a:pt x="137" y="136"/>
                </a:cubicBezTo>
                <a:cubicBezTo>
                  <a:pt x="132" y="140"/>
                  <a:pt x="127" y="142"/>
                  <a:pt x="121" y="142"/>
                </a:cubicBezTo>
                <a:cubicBezTo>
                  <a:pt x="115" y="142"/>
                  <a:pt x="109" y="140"/>
                  <a:pt x="105" y="136"/>
                </a:cubicBezTo>
                <a:cubicBezTo>
                  <a:pt x="101" y="131"/>
                  <a:pt x="98" y="126"/>
                  <a:pt x="98" y="120"/>
                </a:cubicBezTo>
                <a:cubicBezTo>
                  <a:pt x="98" y="118"/>
                  <a:pt x="99" y="117"/>
                  <a:pt x="99" y="115"/>
                </a:cubicBezTo>
                <a:cubicBezTo>
                  <a:pt x="40" y="85"/>
                  <a:pt x="40" y="85"/>
                  <a:pt x="40" y="85"/>
                </a:cubicBezTo>
                <a:cubicBezTo>
                  <a:pt x="36" y="91"/>
                  <a:pt x="30" y="93"/>
                  <a:pt x="22" y="93"/>
                </a:cubicBezTo>
                <a:cubicBezTo>
                  <a:pt x="16" y="93"/>
                  <a:pt x="11" y="91"/>
                  <a:pt x="7" y="87"/>
                </a:cubicBezTo>
                <a:cubicBezTo>
                  <a:pt x="2" y="82"/>
                  <a:pt x="0" y="77"/>
                  <a:pt x="0" y="71"/>
                </a:cubicBezTo>
                <a:cubicBezTo>
                  <a:pt x="0" y="65"/>
                  <a:pt x="2" y="60"/>
                  <a:pt x="7" y="55"/>
                </a:cubicBezTo>
                <a:cubicBezTo>
                  <a:pt x="11" y="51"/>
                  <a:pt x="16" y="49"/>
                  <a:pt x="22" y="49"/>
                </a:cubicBezTo>
                <a:cubicBezTo>
                  <a:pt x="29" y="49"/>
                  <a:pt x="35" y="51"/>
                  <a:pt x="39" y="56"/>
                </a:cubicBezTo>
                <a:cubicBezTo>
                  <a:pt x="99" y="27"/>
                  <a:pt x="99" y="27"/>
                  <a:pt x="99" y="27"/>
                </a:cubicBezTo>
                <a:cubicBezTo>
                  <a:pt x="99" y="25"/>
                  <a:pt x="98" y="24"/>
                  <a:pt x="98" y="22"/>
                </a:cubicBezTo>
                <a:cubicBezTo>
                  <a:pt x="98" y="16"/>
                  <a:pt x="101" y="11"/>
                  <a:pt x="105" y="6"/>
                </a:cubicBezTo>
                <a:cubicBezTo>
                  <a:pt x="109" y="2"/>
                  <a:pt x="115" y="0"/>
                  <a:pt x="12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Freeform 523">
            <a:extLst>
              <a:ext uri="{FF2B5EF4-FFF2-40B4-BE49-F238E27FC236}">
                <a16:creationId xmlns:a16="http://schemas.microsoft.com/office/drawing/2014/main" id="{35F1953C-A34D-422D-9E19-367BBEC81B6A}"/>
              </a:ext>
            </a:extLst>
          </p:cNvPr>
          <p:cNvSpPr>
            <a:spLocks noEditPoints="1"/>
          </p:cNvSpPr>
          <p:nvPr/>
        </p:nvSpPr>
        <p:spPr bwMode="auto">
          <a:xfrm rot="5400000">
            <a:off x="2764191" y="2784875"/>
            <a:ext cx="1264298" cy="1511558"/>
          </a:xfrm>
          <a:custGeom>
            <a:avLst/>
            <a:gdLst>
              <a:gd name="T0" fmla="*/ 121 w 143"/>
              <a:gd name="T1" fmla="*/ 107 h 142"/>
              <a:gd name="T2" fmla="*/ 111 w 143"/>
              <a:gd name="T3" fmla="*/ 111 h 142"/>
              <a:gd name="T4" fmla="*/ 107 w 143"/>
              <a:gd name="T5" fmla="*/ 120 h 142"/>
              <a:gd name="T6" fmla="*/ 111 w 143"/>
              <a:gd name="T7" fmla="*/ 130 h 142"/>
              <a:gd name="T8" fmla="*/ 121 w 143"/>
              <a:gd name="T9" fmla="*/ 134 h 142"/>
              <a:gd name="T10" fmla="*/ 130 w 143"/>
              <a:gd name="T11" fmla="*/ 130 h 142"/>
              <a:gd name="T12" fmla="*/ 134 w 143"/>
              <a:gd name="T13" fmla="*/ 120 h 142"/>
              <a:gd name="T14" fmla="*/ 130 w 143"/>
              <a:gd name="T15" fmla="*/ 111 h 142"/>
              <a:gd name="T16" fmla="*/ 121 w 143"/>
              <a:gd name="T17" fmla="*/ 107 h 142"/>
              <a:gd name="T18" fmla="*/ 22 w 143"/>
              <a:gd name="T19" fmla="*/ 58 h 142"/>
              <a:gd name="T20" fmla="*/ 13 w 143"/>
              <a:gd name="T21" fmla="*/ 61 h 142"/>
              <a:gd name="T22" fmla="*/ 9 w 143"/>
              <a:gd name="T23" fmla="*/ 71 h 142"/>
              <a:gd name="T24" fmla="*/ 13 w 143"/>
              <a:gd name="T25" fmla="*/ 81 h 142"/>
              <a:gd name="T26" fmla="*/ 22 w 143"/>
              <a:gd name="T27" fmla="*/ 84 h 142"/>
              <a:gd name="T28" fmla="*/ 32 w 143"/>
              <a:gd name="T29" fmla="*/ 81 h 142"/>
              <a:gd name="T30" fmla="*/ 36 w 143"/>
              <a:gd name="T31" fmla="*/ 71 h 142"/>
              <a:gd name="T32" fmla="*/ 32 w 143"/>
              <a:gd name="T33" fmla="*/ 61 h 142"/>
              <a:gd name="T34" fmla="*/ 22 w 143"/>
              <a:gd name="T35" fmla="*/ 58 h 142"/>
              <a:gd name="T36" fmla="*/ 121 w 143"/>
              <a:gd name="T37" fmla="*/ 8 h 142"/>
              <a:gd name="T38" fmla="*/ 111 w 143"/>
              <a:gd name="T39" fmla="*/ 12 h 142"/>
              <a:gd name="T40" fmla="*/ 107 w 143"/>
              <a:gd name="T41" fmla="*/ 22 h 142"/>
              <a:gd name="T42" fmla="*/ 111 w 143"/>
              <a:gd name="T43" fmla="*/ 31 h 142"/>
              <a:gd name="T44" fmla="*/ 121 w 143"/>
              <a:gd name="T45" fmla="*/ 35 h 142"/>
              <a:gd name="T46" fmla="*/ 130 w 143"/>
              <a:gd name="T47" fmla="*/ 31 h 142"/>
              <a:gd name="T48" fmla="*/ 134 w 143"/>
              <a:gd name="T49" fmla="*/ 22 h 142"/>
              <a:gd name="T50" fmla="*/ 130 w 143"/>
              <a:gd name="T51" fmla="*/ 12 h 142"/>
              <a:gd name="T52" fmla="*/ 121 w 143"/>
              <a:gd name="T53" fmla="*/ 8 h 142"/>
              <a:gd name="T54" fmla="*/ 121 w 143"/>
              <a:gd name="T55" fmla="*/ 0 h 142"/>
              <a:gd name="T56" fmla="*/ 137 w 143"/>
              <a:gd name="T57" fmla="*/ 6 h 142"/>
              <a:gd name="T58" fmla="*/ 143 w 143"/>
              <a:gd name="T59" fmla="*/ 22 h 142"/>
              <a:gd name="T60" fmla="*/ 137 w 143"/>
              <a:gd name="T61" fmla="*/ 38 h 142"/>
              <a:gd name="T62" fmla="*/ 121 w 143"/>
              <a:gd name="T63" fmla="*/ 44 h 142"/>
              <a:gd name="T64" fmla="*/ 103 w 143"/>
              <a:gd name="T65" fmla="*/ 35 h 142"/>
              <a:gd name="T66" fmla="*/ 44 w 143"/>
              <a:gd name="T67" fmla="*/ 64 h 142"/>
              <a:gd name="T68" fmla="*/ 45 w 143"/>
              <a:gd name="T69" fmla="*/ 71 h 142"/>
              <a:gd name="T70" fmla="*/ 44 w 143"/>
              <a:gd name="T71" fmla="*/ 77 h 142"/>
              <a:gd name="T72" fmla="*/ 103 w 143"/>
              <a:gd name="T73" fmla="*/ 107 h 142"/>
              <a:gd name="T74" fmla="*/ 121 w 143"/>
              <a:gd name="T75" fmla="*/ 98 h 142"/>
              <a:gd name="T76" fmla="*/ 137 w 143"/>
              <a:gd name="T77" fmla="*/ 104 h 142"/>
              <a:gd name="T78" fmla="*/ 143 w 143"/>
              <a:gd name="T79" fmla="*/ 120 h 142"/>
              <a:gd name="T80" fmla="*/ 137 w 143"/>
              <a:gd name="T81" fmla="*/ 136 h 142"/>
              <a:gd name="T82" fmla="*/ 121 w 143"/>
              <a:gd name="T83" fmla="*/ 142 h 142"/>
              <a:gd name="T84" fmla="*/ 105 w 143"/>
              <a:gd name="T85" fmla="*/ 136 h 142"/>
              <a:gd name="T86" fmla="*/ 98 w 143"/>
              <a:gd name="T87" fmla="*/ 120 h 142"/>
              <a:gd name="T88" fmla="*/ 99 w 143"/>
              <a:gd name="T89" fmla="*/ 115 h 142"/>
              <a:gd name="T90" fmla="*/ 40 w 143"/>
              <a:gd name="T91" fmla="*/ 85 h 142"/>
              <a:gd name="T92" fmla="*/ 22 w 143"/>
              <a:gd name="T93" fmla="*/ 93 h 142"/>
              <a:gd name="T94" fmla="*/ 7 w 143"/>
              <a:gd name="T95" fmla="*/ 87 h 142"/>
              <a:gd name="T96" fmla="*/ 0 w 143"/>
              <a:gd name="T97" fmla="*/ 71 h 142"/>
              <a:gd name="T98" fmla="*/ 7 w 143"/>
              <a:gd name="T99" fmla="*/ 55 h 142"/>
              <a:gd name="T100" fmla="*/ 22 w 143"/>
              <a:gd name="T101" fmla="*/ 49 h 142"/>
              <a:gd name="T102" fmla="*/ 39 w 143"/>
              <a:gd name="T103" fmla="*/ 56 h 142"/>
              <a:gd name="T104" fmla="*/ 99 w 143"/>
              <a:gd name="T105" fmla="*/ 27 h 142"/>
              <a:gd name="T106" fmla="*/ 98 w 143"/>
              <a:gd name="T107" fmla="*/ 22 h 142"/>
              <a:gd name="T108" fmla="*/ 105 w 143"/>
              <a:gd name="T109" fmla="*/ 6 h 142"/>
              <a:gd name="T110" fmla="*/ 121 w 143"/>
              <a:gd name="T111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43" h="142">
                <a:moveTo>
                  <a:pt x="121" y="107"/>
                </a:moveTo>
                <a:cubicBezTo>
                  <a:pt x="117" y="107"/>
                  <a:pt x="114" y="108"/>
                  <a:pt x="111" y="111"/>
                </a:cubicBezTo>
                <a:cubicBezTo>
                  <a:pt x="109" y="113"/>
                  <a:pt x="107" y="116"/>
                  <a:pt x="107" y="120"/>
                </a:cubicBezTo>
                <a:cubicBezTo>
                  <a:pt x="107" y="124"/>
                  <a:pt x="109" y="127"/>
                  <a:pt x="111" y="130"/>
                </a:cubicBezTo>
                <a:cubicBezTo>
                  <a:pt x="114" y="132"/>
                  <a:pt x="117" y="134"/>
                  <a:pt x="121" y="134"/>
                </a:cubicBezTo>
                <a:cubicBezTo>
                  <a:pt x="124" y="134"/>
                  <a:pt x="128" y="132"/>
                  <a:pt x="130" y="130"/>
                </a:cubicBezTo>
                <a:cubicBezTo>
                  <a:pt x="133" y="127"/>
                  <a:pt x="134" y="124"/>
                  <a:pt x="134" y="120"/>
                </a:cubicBezTo>
                <a:cubicBezTo>
                  <a:pt x="134" y="116"/>
                  <a:pt x="133" y="113"/>
                  <a:pt x="130" y="111"/>
                </a:cubicBezTo>
                <a:cubicBezTo>
                  <a:pt x="128" y="108"/>
                  <a:pt x="124" y="107"/>
                  <a:pt x="121" y="107"/>
                </a:cubicBezTo>
                <a:close/>
                <a:moveTo>
                  <a:pt x="22" y="58"/>
                </a:moveTo>
                <a:cubicBezTo>
                  <a:pt x="19" y="58"/>
                  <a:pt x="16" y="59"/>
                  <a:pt x="13" y="61"/>
                </a:cubicBezTo>
                <a:cubicBezTo>
                  <a:pt x="10" y="64"/>
                  <a:pt x="9" y="67"/>
                  <a:pt x="9" y="71"/>
                </a:cubicBezTo>
                <a:cubicBezTo>
                  <a:pt x="9" y="75"/>
                  <a:pt x="10" y="78"/>
                  <a:pt x="13" y="81"/>
                </a:cubicBezTo>
                <a:cubicBezTo>
                  <a:pt x="16" y="83"/>
                  <a:pt x="19" y="84"/>
                  <a:pt x="22" y="84"/>
                </a:cubicBezTo>
                <a:cubicBezTo>
                  <a:pt x="26" y="84"/>
                  <a:pt x="29" y="83"/>
                  <a:pt x="32" y="81"/>
                </a:cubicBezTo>
                <a:cubicBezTo>
                  <a:pt x="35" y="78"/>
                  <a:pt x="36" y="75"/>
                  <a:pt x="36" y="71"/>
                </a:cubicBezTo>
                <a:cubicBezTo>
                  <a:pt x="36" y="67"/>
                  <a:pt x="35" y="64"/>
                  <a:pt x="32" y="61"/>
                </a:cubicBezTo>
                <a:cubicBezTo>
                  <a:pt x="29" y="59"/>
                  <a:pt x="26" y="58"/>
                  <a:pt x="22" y="58"/>
                </a:cubicBezTo>
                <a:close/>
                <a:moveTo>
                  <a:pt x="121" y="8"/>
                </a:moveTo>
                <a:cubicBezTo>
                  <a:pt x="117" y="8"/>
                  <a:pt x="114" y="10"/>
                  <a:pt x="111" y="12"/>
                </a:cubicBezTo>
                <a:cubicBezTo>
                  <a:pt x="109" y="15"/>
                  <a:pt x="107" y="18"/>
                  <a:pt x="107" y="22"/>
                </a:cubicBezTo>
                <a:cubicBezTo>
                  <a:pt x="107" y="26"/>
                  <a:pt x="109" y="29"/>
                  <a:pt x="111" y="31"/>
                </a:cubicBezTo>
                <a:cubicBezTo>
                  <a:pt x="114" y="34"/>
                  <a:pt x="117" y="35"/>
                  <a:pt x="121" y="35"/>
                </a:cubicBezTo>
                <a:cubicBezTo>
                  <a:pt x="124" y="35"/>
                  <a:pt x="128" y="34"/>
                  <a:pt x="130" y="31"/>
                </a:cubicBezTo>
                <a:cubicBezTo>
                  <a:pt x="133" y="29"/>
                  <a:pt x="134" y="26"/>
                  <a:pt x="134" y="22"/>
                </a:cubicBezTo>
                <a:cubicBezTo>
                  <a:pt x="134" y="18"/>
                  <a:pt x="133" y="15"/>
                  <a:pt x="130" y="12"/>
                </a:cubicBezTo>
                <a:cubicBezTo>
                  <a:pt x="128" y="10"/>
                  <a:pt x="124" y="8"/>
                  <a:pt x="121" y="8"/>
                </a:cubicBezTo>
                <a:close/>
                <a:moveTo>
                  <a:pt x="121" y="0"/>
                </a:moveTo>
                <a:cubicBezTo>
                  <a:pt x="127" y="0"/>
                  <a:pt x="132" y="2"/>
                  <a:pt x="137" y="6"/>
                </a:cubicBezTo>
                <a:cubicBezTo>
                  <a:pt x="141" y="11"/>
                  <a:pt x="143" y="16"/>
                  <a:pt x="143" y="22"/>
                </a:cubicBezTo>
                <a:cubicBezTo>
                  <a:pt x="143" y="28"/>
                  <a:pt x="141" y="33"/>
                  <a:pt x="137" y="38"/>
                </a:cubicBezTo>
                <a:cubicBezTo>
                  <a:pt x="132" y="42"/>
                  <a:pt x="127" y="44"/>
                  <a:pt x="121" y="44"/>
                </a:cubicBezTo>
                <a:cubicBezTo>
                  <a:pt x="113" y="44"/>
                  <a:pt x="107" y="41"/>
                  <a:pt x="103" y="35"/>
                </a:cubicBezTo>
                <a:cubicBezTo>
                  <a:pt x="44" y="64"/>
                  <a:pt x="44" y="64"/>
                  <a:pt x="44" y="64"/>
                </a:cubicBezTo>
                <a:cubicBezTo>
                  <a:pt x="44" y="66"/>
                  <a:pt x="45" y="69"/>
                  <a:pt x="45" y="71"/>
                </a:cubicBezTo>
                <a:cubicBezTo>
                  <a:pt x="45" y="73"/>
                  <a:pt x="45" y="75"/>
                  <a:pt x="44" y="7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7" y="101"/>
                  <a:pt x="113" y="98"/>
                  <a:pt x="121" y="98"/>
                </a:cubicBezTo>
                <a:cubicBezTo>
                  <a:pt x="127" y="98"/>
                  <a:pt x="132" y="100"/>
                  <a:pt x="137" y="104"/>
                </a:cubicBezTo>
                <a:cubicBezTo>
                  <a:pt x="141" y="109"/>
                  <a:pt x="143" y="114"/>
                  <a:pt x="143" y="120"/>
                </a:cubicBezTo>
                <a:cubicBezTo>
                  <a:pt x="143" y="126"/>
                  <a:pt x="141" y="131"/>
                  <a:pt x="137" y="136"/>
                </a:cubicBezTo>
                <a:cubicBezTo>
                  <a:pt x="132" y="140"/>
                  <a:pt x="127" y="142"/>
                  <a:pt x="121" y="142"/>
                </a:cubicBezTo>
                <a:cubicBezTo>
                  <a:pt x="115" y="142"/>
                  <a:pt x="109" y="140"/>
                  <a:pt x="105" y="136"/>
                </a:cubicBezTo>
                <a:cubicBezTo>
                  <a:pt x="101" y="131"/>
                  <a:pt x="98" y="126"/>
                  <a:pt x="98" y="120"/>
                </a:cubicBezTo>
                <a:cubicBezTo>
                  <a:pt x="98" y="118"/>
                  <a:pt x="99" y="117"/>
                  <a:pt x="99" y="115"/>
                </a:cubicBezTo>
                <a:cubicBezTo>
                  <a:pt x="40" y="85"/>
                  <a:pt x="40" y="85"/>
                  <a:pt x="40" y="85"/>
                </a:cubicBezTo>
                <a:cubicBezTo>
                  <a:pt x="36" y="91"/>
                  <a:pt x="30" y="93"/>
                  <a:pt x="22" y="93"/>
                </a:cubicBezTo>
                <a:cubicBezTo>
                  <a:pt x="16" y="93"/>
                  <a:pt x="11" y="91"/>
                  <a:pt x="7" y="87"/>
                </a:cubicBezTo>
                <a:cubicBezTo>
                  <a:pt x="2" y="82"/>
                  <a:pt x="0" y="77"/>
                  <a:pt x="0" y="71"/>
                </a:cubicBezTo>
                <a:cubicBezTo>
                  <a:pt x="0" y="65"/>
                  <a:pt x="2" y="60"/>
                  <a:pt x="7" y="55"/>
                </a:cubicBezTo>
                <a:cubicBezTo>
                  <a:pt x="11" y="51"/>
                  <a:pt x="16" y="49"/>
                  <a:pt x="22" y="49"/>
                </a:cubicBezTo>
                <a:cubicBezTo>
                  <a:pt x="29" y="49"/>
                  <a:pt x="35" y="51"/>
                  <a:pt x="39" y="56"/>
                </a:cubicBezTo>
                <a:cubicBezTo>
                  <a:pt x="99" y="27"/>
                  <a:pt x="99" y="27"/>
                  <a:pt x="99" y="27"/>
                </a:cubicBezTo>
                <a:cubicBezTo>
                  <a:pt x="99" y="25"/>
                  <a:pt x="98" y="24"/>
                  <a:pt x="98" y="22"/>
                </a:cubicBezTo>
                <a:cubicBezTo>
                  <a:pt x="98" y="16"/>
                  <a:pt x="101" y="11"/>
                  <a:pt x="105" y="6"/>
                </a:cubicBezTo>
                <a:cubicBezTo>
                  <a:pt x="109" y="2"/>
                  <a:pt x="115" y="0"/>
                  <a:pt x="12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Freeform 523">
            <a:extLst>
              <a:ext uri="{FF2B5EF4-FFF2-40B4-BE49-F238E27FC236}">
                <a16:creationId xmlns:a16="http://schemas.microsoft.com/office/drawing/2014/main" id="{C7B33138-6143-4D98-B98E-56FDD9B25B15}"/>
              </a:ext>
            </a:extLst>
          </p:cNvPr>
          <p:cNvSpPr>
            <a:spLocks noEditPoints="1"/>
          </p:cNvSpPr>
          <p:nvPr/>
        </p:nvSpPr>
        <p:spPr bwMode="auto">
          <a:xfrm rot="5400000">
            <a:off x="2235464" y="1912619"/>
            <a:ext cx="1264298" cy="1511558"/>
          </a:xfrm>
          <a:custGeom>
            <a:avLst/>
            <a:gdLst>
              <a:gd name="T0" fmla="*/ 121 w 143"/>
              <a:gd name="T1" fmla="*/ 107 h 142"/>
              <a:gd name="T2" fmla="*/ 111 w 143"/>
              <a:gd name="T3" fmla="*/ 111 h 142"/>
              <a:gd name="T4" fmla="*/ 107 w 143"/>
              <a:gd name="T5" fmla="*/ 120 h 142"/>
              <a:gd name="T6" fmla="*/ 111 w 143"/>
              <a:gd name="T7" fmla="*/ 130 h 142"/>
              <a:gd name="T8" fmla="*/ 121 w 143"/>
              <a:gd name="T9" fmla="*/ 134 h 142"/>
              <a:gd name="T10" fmla="*/ 130 w 143"/>
              <a:gd name="T11" fmla="*/ 130 h 142"/>
              <a:gd name="T12" fmla="*/ 134 w 143"/>
              <a:gd name="T13" fmla="*/ 120 h 142"/>
              <a:gd name="T14" fmla="*/ 130 w 143"/>
              <a:gd name="T15" fmla="*/ 111 h 142"/>
              <a:gd name="T16" fmla="*/ 121 w 143"/>
              <a:gd name="T17" fmla="*/ 107 h 142"/>
              <a:gd name="T18" fmla="*/ 22 w 143"/>
              <a:gd name="T19" fmla="*/ 58 h 142"/>
              <a:gd name="T20" fmla="*/ 13 w 143"/>
              <a:gd name="T21" fmla="*/ 61 h 142"/>
              <a:gd name="T22" fmla="*/ 9 w 143"/>
              <a:gd name="T23" fmla="*/ 71 h 142"/>
              <a:gd name="T24" fmla="*/ 13 w 143"/>
              <a:gd name="T25" fmla="*/ 81 h 142"/>
              <a:gd name="T26" fmla="*/ 22 w 143"/>
              <a:gd name="T27" fmla="*/ 84 h 142"/>
              <a:gd name="T28" fmla="*/ 32 w 143"/>
              <a:gd name="T29" fmla="*/ 81 h 142"/>
              <a:gd name="T30" fmla="*/ 36 w 143"/>
              <a:gd name="T31" fmla="*/ 71 h 142"/>
              <a:gd name="T32" fmla="*/ 32 w 143"/>
              <a:gd name="T33" fmla="*/ 61 h 142"/>
              <a:gd name="T34" fmla="*/ 22 w 143"/>
              <a:gd name="T35" fmla="*/ 58 h 142"/>
              <a:gd name="T36" fmla="*/ 121 w 143"/>
              <a:gd name="T37" fmla="*/ 8 h 142"/>
              <a:gd name="T38" fmla="*/ 111 w 143"/>
              <a:gd name="T39" fmla="*/ 12 h 142"/>
              <a:gd name="T40" fmla="*/ 107 w 143"/>
              <a:gd name="T41" fmla="*/ 22 h 142"/>
              <a:gd name="T42" fmla="*/ 111 w 143"/>
              <a:gd name="T43" fmla="*/ 31 h 142"/>
              <a:gd name="T44" fmla="*/ 121 w 143"/>
              <a:gd name="T45" fmla="*/ 35 h 142"/>
              <a:gd name="T46" fmla="*/ 130 w 143"/>
              <a:gd name="T47" fmla="*/ 31 h 142"/>
              <a:gd name="T48" fmla="*/ 134 w 143"/>
              <a:gd name="T49" fmla="*/ 22 h 142"/>
              <a:gd name="T50" fmla="*/ 130 w 143"/>
              <a:gd name="T51" fmla="*/ 12 h 142"/>
              <a:gd name="T52" fmla="*/ 121 w 143"/>
              <a:gd name="T53" fmla="*/ 8 h 142"/>
              <a:gd name="T54" fmla="*/ 121 w 143"/>
              <a:gd name="T55" fmla="*/ 0 h 142"/>
              <a:gd name="T56" fmla="*/ 137 w 143"/>
              <a:gd name="T57" fmla="*/ 6 h 142"/>
              <a:gd name="T58" fmla="*/ 143 w 143"/>
              <a:gd name="T59" fmla="*/ 22 h 142"/>
              <a:gd name="T60" fmla="*/ 137 w 143"/>
              <a:gd name="T61" fmla="*/ 38 h 142"/>
              <a:gd name="T62" fmla="*/ 121 w 143"/>
              <a:gd name="T63" fmla="*/ 44 h 142"/>
              <a:gd name="T64" fmla="*/ 103 w 143"/>
              <a:gd name="T65" fmla="*/ 35 h 142"/>
              <a:gd name="T66" fmla="*/ 44 w 143"/>
              <a:gd name="T67" fmla="*/ 64 h 142"/>
              <a:gd name="T68" fmla="*/ 45 w 143"/>
              <a:gd name="T69" fmla="*/ 71 h 142"/>
              <a:gd name="T70" fmla="*/ 44 w 143"/>
              <a:gd name="T71" fmla="*/ 77 h 142"/>
              <a:gd name="T72" fmla="*/ 103 w 143"/>
              <a:gd name="T73" fmla="*/ 107 h 142"/>
              <a:gd name="T74" fmla="*/ 121 w 143"/>
              <a:gd name="T75" fmla="*/ 98 h 142"/>
              <a:gd name="T76" fmla="*/ 137 w 143"/>
              <a:gd name="T77" fmla="*/ 104 h 142"/>
              <a:gd name="T78" fmla="*/ 143 w 143"/>
              <a:gd name="T79" fmla="*/ 120 h 142"/>
              <a:gd name="T80" fmla="*/ 137 w 143"/>
              <a:gd name="T81" fmla="*/ 136 h 142"/>
              <a:gd name="T82" fmla="*/ 121 w 143"/>
              <a:gd name="T83" fmla="*/ 142 h 142"/>
              <a:gd name="T84" fmla="*/ 105 w 143"/>
              <a:gd name="T85" fmla="*/ 136 h 142"/>
              <a:gd name="T86" fmla="*/ 98 w 143"/>
              <a:gd name="T87" fmla="*/ 120 h 142"/>
              <a:gd name="T88" fmla="*/ 99 w 143"/>
              <a:gd name="T89" fmla="*/ 115 h 142"/>
              <a:gd name="T90" fmla="*/ 40 w 143"/>
              <a:gd name="T91" fmla="*/ 85 h 142"/>
              <a:gd name="T92" fmla="*/ 22 w 143"/>
              <a:gd name="T93" fmla="*/ 93 h 142"/>
              <a:gd name="T94" fmla="*/ 7 w 143"/>
              <a:gd name="T95" fmla="*/ 87 h 142"/>
              <a:gd name="T96" fmla="*/ 0 w 143"/>
              <a:gd name="T97" fmla="*/ 71 h 142"/>
              <a:gd name="T98" fmla="*/ 7 w 143"/>
              <a:gd name="T99" fmla="*/ 55 h 142"/>
              <a:gd name="T100" fmla="*/ 22 w 143"/>
              <a:gd name="T101" fmla="*/ 49 h 142"/>
              <a:gd name="T102" fmla="*/ 39 w 143"/>
              <a:gd name="T103" fmla="*/ 56 h 142"/>
              <a:gd name="T104" fmla="*/ 99 w 143"/>
              <a:gd name="T105" fmla="*/ 27 h 142"/>
              <a:gd name="T106" fmla="*/ 98 w 143"/>
              <a:gd name="T107" fmla="*/ 22 h 142"/>
              <a:gd name="T108" fmla="*/ 105 w 143"/>
              <a:gd name="T109" fmla="*/ 6 h 142"/>
              <a:gd name="T110" fmla="*/ 121 w 143"/>
              <a:gd name="T111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43" h="142">
                <a:moveTo>
                  <a:pt x="121" y="107"/>
                </a:moveTo>
                <a:cubicBezTo>
                  <a:pt x="117" y="107"/>
                  <a:pt x="114" y="108"/>
                  <a:pt x="111" y="111"/>
                </a:cubicBezTo>
                <a:cubicBezTo>
                  <a:pt x="109" y="113"/>
                  <a:pt x="107" y="116"/>
                  <a:pt x="107" y="120"/>
                </a:cubicBezTo>
                <a:cubicBezTo>
                  <a:pt x="107" y="124"/>
                  <a:pt x="109" y="127"/>
                  <a:pt x="111" y="130"/>
                </a:cubicBezTo>
                <a:cubicBezTo>
                  <a:pt x="114" y="132"/>
                  <a:pt x="117" y="134"/>
                  <a:pt x="121" y="134"/>
                </a:cubicBezTo>
                <a:cubicBezTo>
                  <a:pt x="124" y="134"/>
                  <a:pt x="128" y="132"/>
                  <a:pt x="130" y="130"/>
                </a:cubicBezTo>
                <a:cubicBezTo>
                  <a:pt x="133" y="127"/>
                  <a:pt x="134" y="124"/>
                  <a:pt x="134" y="120"/>
                </a:cubicBezTo>
                <a:cubicBezTo>
                  <a:pt x="134" y="116"/>
                  <a:pt x="133" y="113"/>
                  <a:pt x="130" y="111"/>
                </a:cubicBezTo>
                <a:cubicBezTo>
                  <a:pt x="128" y="108"/>
                  <a:pt x="124" y="107"/>
                  <a:pt x="121" y="107"/>
                </a:cubicBezTo>
                <a:close/>
                <a:moveTo>
                  <a:pt x="22" y="58"/>
                </a:moveTo>
                <a:cubicBezTo>
                  <a:pt x="19" y="58"/>
                  <a:pt x="16" y="59"/>
                  <a:pt x="13" y="61"/>
                </a:cubicBezTo>
                <a:cubicBezTo>
                  <a:pt x="10" y="64"/>
                  <a:pt x="9" y="67"/>
                  <a:pt x="9" y="71"/>
                </a:cubicBezTo>
                <a:cubicBezTo>
                  <a:pt x="9" y="75"/>
                  <a:pt x="10" y="78"/>
                  <a:pt x="13" y="81"/>
                </a:cubicBezTo>
                <a:cubicBezTo>
                  <a:pt x="16" y="83"/>
                  <a:pt x="19" y="84"/>
                  <a:pt x="22" y="84"/>
                </a:cubicBezTo>
                <a:cubicBezTo>
                  <a:pt x="26" y="84"/>
                  <a:pt x="29" y="83"/>
                  <a:pt x="32" y="81"/>
                </a:cubicBezTo>
                <a:cubicBezTo>
                  <a:pt x="35" y="78"/>
                  <a:pt x="36" y="75"/>
                  <a:pt x="36" y="71"/>
                </a:cubicBezTo>
                <a:cubicBezTo>
                  <a:pt x="36" y="67"/>
                  <a:pt x="35" y="64"/>
                  <a:pt x="32" y="61"/>
                </a:cubicBezTo>
                <a:cubicBezTo>
                  <a:pt x="29" y="59"/>
                  <a:pt x="26" y="58"/>
                  <a:pt x="22" y="58"/>
                </a:cubicBezTo>
                <a:close/>
                <a:moveTo>
                  <a:pt x="121" y="8"/>
                </a:moveTo>
                <a:cubicBezTo>
                  <a:pt x="117" y="8"/>
                  <a:pt x="114" y="10"/>
                  <a:pt x="111" y="12"/>
                </a:cubicBezTo>
                <a:cubicBezTo>
                  <a:pt x="109" y="15"/>
                  <a:pt x="107" y="18"/>
                  <a:pt x="107" y="22"/>
                </a:cubicBezTo>
                <a:cubicBezTo>
                  <a:pt x="107" y="26"/>
                  <a:pt x="109" y="29"/>
                  <a:pt x="111" y="31"/>
                </a:cubicBezTo>
                <a:cubicBezTo>
                  <a:pt x="114" y="34"/>
                  <a:pt x="117" y="35"/>
                  <a:pt x="121" y="35"/>
                </a:cubicBezTo>
                <a:cubicBezTo>
                  <a:pt x="124" y="35"/>
                  <a:pt x="128" y="34"/>
                  <a:pt x="130" y="31"/>
                </a:cubicBezTo>
                <a:cubicBezTo>
                  <a:pt x="133" y="29"/>
                  <a:pt x="134" y="26"/>
                  <a:pt x="134" y="22"/>
                </a:cubicBezTo>
                <a:cubicBezTo>
                  <a:pt x="134" y="18"/>
                  <a:pt x="133" y="15"/>
                  <a:pt x="130" y="12"/>
                </a:cubicBezTo>
                <a:cubicBezTo>
                  <a:pt x="128" y="10"/>
                  <a:pt x="124" y="8"/>
                  <a:pt x="121" y="8"/>
                </a:cubicBezTo>
                <a:close/>
                <a:moveTo>
                  <a:pt x="121" y="0"/>
                </a:moveTo>
                <a:cubicBezTo>
                  <a:pt x="127" y="0"/>
                  <a:pt x="132" y="2"/>
                  <a:pt x="137" y="6"/>
                </a:cubicBezTo>
                <a:cubicBezTo>
                  <a:pt x="141" y="11"/>
                  <a:pt x="143" y="16"/>
                  <a:pt x="143" y="22"/>
                </a:cubicBezTo>
                <a:cubicBezTo>
                  <a:pt x="143" y="28"/>
                  <a:pt x="141" y="33"/>
                  <a:pt x="137" y="38"/>
                </a:cubicBezTo>
                <a:cubicBezTo>
                  <a:pt x="132" y="42"/>
                  <a:pt x="127" y="44"/>
                  <a:pt x="121" y="44"/>
                </a:cubicBezTo>
                <a:cubicBezTo>
                  <a:pt x="113" y="44"/>
                  <a:pt x="107" y="41"/>
                  <a:pt x="103" y="35"/>
                </a:cubicBezTo>
                <a:cubicBezTo>
                  <a:pt x="44" y="64"/>
                  <a:pt x="44" y="64"/>
                  <a:pt x="44" y="64"/>
                </a:cubicBezTo>
                <a:cubicBezTo>
                  <a:pt x="44" y="66"/>
                  <a:pt x="45" y="69"/>
                  <a:pt x="45" y="71"/>
                </a:cubicBezTo>
                <a:cubicBezTo>
                  <a:pt x="45" y="73"/>
                  <a:pt x="45" y="75"/>
                  <a:pt x="44" y="7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7" y="101"/>
                  <a:pt x="113" y="98"/>
                  <a:pt x="121" y="98"/>
                </a:cubicBezTo>
                <a:cubicBezTo>
                  <a:pt x="127" y="98"/>
                  <a:pt x="132" y="100"/>
                  <a:pt x="137" y="104"/>
                </a:cubicBezTo>
                <a:cubicBezTo>
                  <a:pt x="141" y="109"/>
                  <a:pt x="143" y="114"/>
                  <a:pt x="143" y="120"/>
                </a:cubicBezTo>
                <a:cubicBezTo>
                  <a:pt x="143" y="126"/>
                  <a:pt x="141" y="131"/>
                  <a:pt x="137" y="136"/>
                </a:cubicBezTo>
                <a:cubicBezTo>
                  <a:pt x="132" y="140"/>
                  <a:pt x="127" y="142"/>
                  <a:pt x="121" y="142"/>
                </a:cubicBezTo>
                <a:cubicBezTo>
                  <a:pt x="115" y="142"/>
                  <a:pt x="109" y="140"/>
                  <a:pt x="105" y="136"/>
                </a:cubicBezTo>
                <a:cubicBezTo>
                  <a:pt x="101" y="131"/>
                  <a:pt x="98" y="126"/>
                  <a:pt x="98" y="120"/>
                </a:cubicBezTo>
                <a:cubicBezTo>
                  <a:pt x="98" y="118"/>
                  <a:pt x="99" y="117"/>
                  <a:pt x="99" y="115"/>
                </a:cubicBezTo>
                <a:cubicBezTo>
                  <a:pt x="40" y="85"/>
                  <a:pt x="40" y="85"/>
                  <a:pt x="40" y="85"/>
                </a:cubicBezTo>
                <a:cubicBezTo>
                  <a:pt x="36" y="91"/>
                  <a:pt x="30" y="93"/>
                  <a:pt x="22" y="93"/>
                </a:cubicBezTo>
                <a:cubicBezTo>
                  <a:pt x="16" y="93"/>
                  <a:pt x="11" y="91"/>
                  <a:pt x="7" y="87"/>
                </a:cubicBezTo>
                <a:cubicBezTo>
                  <a:pt x="2" y="82"/>
                  <a:pt x="0" y="77"/>
                  <a:pt x="0" y="71"/>
                </a:cubicBezTo>
                <a:cubicBezTo>
                  <a:pt x="0" y="65"/>
                  <a:pt x="2" y="60"/>
                  <a:pt x="7" y="55"/>
                </a:cubicBezTo>
                <a:cubicBezTo>
                  <a:pt x="11" y="51"/>
                  <a:pt x="16" y="49"/>
                  <a:pt x="22" y="49"/>
                </a:cubicBezTo>
                <a:cubicBezTo>
                  <a:pt x="29" y="49"/>
                  <a:pt x="35" y="51"/>
                  <a:pt x="39" y="56"/>
                </a:cubicBezTo>
                <a:cubicBezTo>
                  <a:pt x="99" y="27"/>
                  <a:pt x="99" y="27"/>
                  <a:pt x="99" y="27"/>
                </a:cubicBezTo>
                <a:cubicBezTo>
                  <a:pt x="99" y="25"/>
                  <a:pt x="98" y="24"/>
                  <a:pt x="98" y="22"/>
                </a:cubicBezTo>
                <a:cubicBezTo>
                  <a:pt x="98" y="16"/>
                  <a:pt x="101" y="11"/>
                  <a:pt x="105" y="6"/>
                </a:cubicBezTo>
                <a:cubicBezTo>
                  <a:pt x="109" y="2"/>
                  <a:pt x="115" y="0"/>
                  <a:pt x="12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35673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Дизайн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120776" y="1727461"/>
            <a:ext cx="9726294" cy="4826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r>
              <a:rPr lang="ru-RU" sz="2000" dirty="0"/>
              <a:t>Сценарий – подробное описание работы диалоговой системы, согласно требованиям заказчика</a:t>
            </a:r>
            <a:r>
              <a:rPr lang="en-US" sz="2000" dirty="0"/>
              <a:t>.</a:t>
            </a:r>
            <a:r>
              <a:rPr lang="ru-RU" sz="2000" dirty="0"/>
              <a:t> </a:t>
            </a:r>
          </a:p>
          <a:p>
            <a:pPr marL="0" indent="0" hangingPunct="1">
              <a:buNone/>
            </a:pPr>
            <a:endParaRPr lang="ru-RU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F865FE-7C33-46C3-97F4-4472C58AADAA}"/>
              </a:ext>
            </a:extLst>
          </p:cNvPr>
          <p:cNvSpPr txBox="1"/>
          <p:nvPr/>
        </p:nvSpPr>
        <p:spPr>
          <a:xfrm>
            <a:off x="1120776" y="2758116"/>
            <a:ext cx="7091266" cy="36933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rgbClr val="323332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Варианты исполнения дизайна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/>
              <a:t>	Текст						Схема</a:t>
            </a: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D9D448-F470-45E2-8E7E-28046DEE6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909" y="3296349"/>
            <a:ext cx="2526431" cy="25726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84510B4-2895-4875-B300-8E9F778A7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816" y="3176543"/>
            <a:ext cx="2407298" cy="279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33485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0496AC-6330-41D2-9828-69CD5CA9CF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Дизайн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C1CAA-1B79-4D70-98FF-FB8A8A533EB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Особенности построения дизайна для каждого из каналов</a:t>
            </a:r>
          </a:p>
          <a:p>
            <a:endParaRPr lang="ru-RU" dirty="0"/>
          </a:p>
          <a:p>
            <a:r>
              <a:rPr lang="en-US" dirty="0"/>
              <a:t>VUI (Voice User Interface)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Исходящий канал – говори как человек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Входящий канал – будь роботом, но понимай всё, что говорит человек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Ассистент (колонка/мобильное приложение) – будь помощником, и не забывай свое место </a:t>
            </a:r>
          </a:p>
          <a:p>
            <a:endParaRPr lang="ru-RU" dirty="0"/>
          </a:p>
          <a:p>
            <a:r>
              <a:rPr lang="en-US" dirty="0"/>
              <a:t>Text UX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Кнопочный бот – простейшее решение для простых задач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Естественное общение – заранее дай понять что ты умеешь</a:t>
            </a:r>
          </a:p>
        </p:txBody>
      </p:sp>
    </p:spTree>
    <p:extLst>
      <p:ext uri="{BB962C8B-B14F-4D97-AF65-F5344CB8AC3E}">
        <p14:creationId xmlns:p14="http://schemas.microsoft.com/office/powerpoint/2010/main" val="147140053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Компонентный состав </a:t>
            </a:r>
          </a:p>
        </p:txBody>
      </p:sp>
      <p:sp>
        <p:nvSpPr>
          <p:cNvPr id="4" name="Freeform 504">
            <a:extLst>
              <a:ext uri="{FF2B5EF4-FFF2-40B4-BE49-F238E27FC236}">
                <a16:creationId xmlns:a16="http://schemas.microsoft.com/office/drawing/2014/main" id="{6B2E7EA0-E8BD-4CDD-81A1-80E580F25A6D}"/>
              </a:ext>
            </a:extLst>
          </p:cNvPr>
          <p:cNvSpPr>
            <a:spLocks noEditPoints="1"/>
          </p:cNvSpPr>
          <p:nvPr/>
        </p:nvSpPr>
        <p:spPr bwMode="auto">
          <a:xfrm>
            <a:off x="1621226" y="2882534"/>
            <a:ext cx="3034750" cy="2016038"/>
          </a:xfrm>
          <a:custGeom>
            <a:avLst/>
            <a:gdLst>
              <a:gd name="T0" fmla="*/ 138 w 143"/>
              <a:gd name="T1" fmla="*/ 76 h 90"/>
              <a:gd name="T2" fmla="*/ 143 w 143"/>
              <a:gd name="T3" fmla="*/ 81 h 90"/>
              <a:gd name="T4" fmla="*/ 138 w 143"/>
              <a:gd name="T5" fmla="*/ 85 h 90"/>
              <a:gd name="T6" fmla="*/ 41 w 143"/>
              <a:gd name="T7" fmla="*/ 84 h 90"/>
              <a:gd name="T8" fmla="*/ 41 w 143"/>
              <a:gd name="T9" fmla="*/ 78 h 90"/>
              <a:gd name="T10" fmla="*/ 4 w 143"/>
              <a:gd name="T11" fmla="*/ 72 h 90"/>
              <a:gd name="T12" fmla="*/ 17 w 143"/>
              <a:gd name="T13" fmla="*/ 73 h 90"/>
              <a:gd name="T14" fmla="*/ 18 w 143"/>
              <a:gd name="T15" fmla="*/ 85 h 90"/>
              <a:gd name="T16" fmla="*/ 13 w 143"/>
              <a:gd name="T17" fmla="*/ 90 h 90"/>
              <a:gd name="T18" fmla="*/ 1 w 143"/>
              <a:gd name="T19" fmla="*/ 89 h 90"/>
              <a:gd name="T20" fmla="*/ 0 w 143"/>
              <a:gd name="T21" fmla="*/ 76 h 90"/>
              <a:gd name="T22" fmla="*/ 4 w 143"/>
              <a:gd name="T23" fmla="*/ 72 h 90"/>
              <a:gd name="T24" fmla="*/ 138 w 143"/>
              <a:gd name="T25" fmla="*/ 41 h 90"/>
              <a:gd name="T26" fmla="*/ 143 w 143"/>
              <a:gd name="T27" fmla="*/ 45 h 90"/>
              <a:gd name="T28" fmla="*/ 138 w 143"/>
              <a:gd name="T29" fmla="*/ 50 h 90"/>
              <a:gd name="T30" fmla="*/ 41 w 143"/>
              <a:gd name="T31" fmla="*/ 48 h 90"/>
              <a:gd name="T32" fmla="*/ 41 w 143"/>
              <a:gd name="T33" fmla="*/ 42 h 90"/>
              <a:gd name="T34" fmla="*/ 4 w 143"/>
              <a:gd name="T35" fmla="*/ 36 h 90"/>
              <a:gd name="T36" fmla="*/ 17 w 143"/>
              <a:gd name="T37" fmla="*/ 37 h 90"/>
              <a:gd name="T38" fmla="*/ 18 w 143"/>
              <a:gd name="T39" fmla="*/ 50 h 90"/>
              <a:gd name="T40" fmla="*/ 13 w 143"/>
              <a:gd name="T41" fmla="*/ 54 h 90"/>
              <a:gd name="T42" fmla="*/ 1 w 143"/>
              <a:gd name="T43" fmla="*/ 53 h 90"/>
              <a:gd name="T44" fmla="*/ 0 w 143"/>
              <a:gd name="T45" fmla="*/ 41 h 90"/>
              <a:gd name="T46" fmla="*/ 4 w 143"/>
              <a:gd name="T47" fmla="*/ 36 h 90"/>
              <a:gd name="T48" fmla="*/ 138 w 143"/>
              <a:gd name="T49" fmla="*/ 5 h 90"/>
              <a:gd name="T50" fmla="*/ 143 w 143"/>
              <a:gd name="T51" fmla="*/ 9 h 90"/>
              <a:gd name="T52" fmla="*/ 138 w 143"/>
              <a:gd name="T53" fmla="*/ 14 h 90"/>
              <a:gd name="T54" fmla="*/ 41 w 143"/>
              <a:gd name="T55" fmla="*/ 13 h 90"/>
              <a:gd name="T56" fmla="*/ 41 w 143"/>
              <a:gd name="T57" fmla="*/ 6 h 90"/>
              <a:gd name="T58" fmla="*/ 4 w 143"/>
              <a:gd name="T59" fmla="*/ 0 h 90"/>
              <a:gd name="T60" fmla="*/ 17 w 143"/>
              <a:gd name="T61" fmla="*/ 2 h 90"/>
              <a:gd name="T62" fmla="*/ 18 w 143"/>
              <a:gd name="T63" fmla="*/ 14 h 90"/>
              <a:gd name="T64" fmla="*/ 13 w 143"/>
              <a:gd name="T65" fmla="*/ 18 h 90"/>
              <a:gd name="T66" fmla="*/ 1 w 143"/>
              <a:gd name="T67" fmla="*/ 17 h 90"/>
              <a:gd name="T68" fmla="*/ 0 w 143"/>
              <a:gd name="T69" fmla="*/ 5 h 90"/>
              <a:gd name="T70" fmla="*/ 4 w 143"/>
              <a:gd name="T71" fmla="*/ 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3" h="90">
                <a:moveTo>
                  <a:pt x="45" y="76"/>
                </a:moveTo>
                <a:cubicBezTo>
                  <a:pt x="138" y="76"/>
                  <a:pt x="138" y="76"/>
                  <a:pt x="138" y="76"/>
                </a:cubicBezTo>
                <a:cubicBezTo>
                  <a:pt x="140" y="76"/>
                  <a:pt x="141" y="77"/>
                  <a:pt x="142" y="78"/>
                </a:cubicBezTo>
                <a:cubicBezTo>
                  <a:pt x="142" y="79"/>
                  <a:pt x="143" y="80"/>
                  <a:pt x="143" y="81"/>
                </a:cubicBezTo>
                <a:cubicBezTo>
                  <a:pt x="143" y="82"/>
                  <a:pt x="142" y="83"/>
                  <a:pt x="142" y="84"/>
                </a:cubicBezTo>
                <a:cubicBezTo>
                  <a:pt x="141" y="85"/>
                  <a:pt x="140" y="85"/>
                  <a:pt x="138" y="85"/>
                </a:cubicBezTo>
                <a:cubicBezTo>
                  <a:pt x="45" y="85"/>
                  <a:pt x="45" y="85"/>
                  <a:pt x="45" y="85"/>
                </a:cubicBezTo>
                <a:cubicBezTo>
                  <a:pt x="43" y="85"/>
                  <a:pt x="42" y="85"/>
                  <a:pt x="41" y="84"/>
                </a:cubicBezTo>
                <a:cubicBezTo>
                  <a:pt x="41" y="83"/>
                  <a:pt x="40" y="82"/>
                  <a:pt x="40" y="81"/>
                </a:cubicBezTo>
                <a:cubicBezTo>
                  <a:pt x="40" y="80"/>
                  <a:pt x="41" y="79"/>
                  <a:pt x="41" y="78"/>
                </a:cubicBezTo>
                <a:cubicBezTo>
                  <a:pt x="42" y="77"/>
                  <a:pt x="43" y="76"/>
                  <a:pt x="45" y="76"/>
                </a:cubicBezTo>
                <a:close/>
                <a:moveTo>
                  <a:pt x="4" y="72"/>
                </a:moveTo>
                <a:cubicBezTo>
                  <a:pt x="13" y="72"/>
                  <a:pt x="13" y="72"/>
                  <a:pt x="13" y="72"/>
                </a:cubicBezTo>
                <a:cubicBezTo>
                  <a:pt x="15" y="72"/>
                  <a:pt x="16" y="72"/>
                  <a:pt x="17" y="73"/>
                </a:cubicBezTo>
                <a:cubicBezTo>
                  <a:pt x="17" y="74"/>
                  <a:pt x="18" y="75"/>
                  <a:pt x="18" y="76"/>
                </a:cubicBezTo>
                <a:cubicBezTo>
                  <a:pt x="18" y="85"/>
                  <a:pt x="18" y="85"/>
                  <a:pt x="18" y="85"/>
                </a:cubicBezTo>
                <a:cubicBezTo>
                  <a:pt x="18" y="87"/>
                  <a:pt x="17" y="88"/>
                  <a:pt x="17" y="89"/>
                </a:cubicBezTo>
                <a:cubicBezTo>
                  <a:pt x="16" y="89"/>
                  <a:pt x="15" y="90"/>
                  <a:pt x="13" y="90"/>
                </a:cubicBezTo>
                <a:cubicBezTo>
                  <a:pt x="4" y="90"/>
                  <a:pt x="4" y="90"/>
                  <a:pt x="4" y="90"/>
                </a:cubicBezTo>
                <a:cubicBezTo>
                  <a:pt x="3" y="90"/>
                  <a:pt x="2" y="89"/>
                  <a:pt x="1" y="89"/>
                </a:cubicBezTo>
                <a:cubicBezTo>
                  <a:pt x="0" y="88"/>
                  <a:pt x="0" y="87"/>
                  <a:pt x="0" y="85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5"/>
                  <a:pt x="0" y="74"/>
                  <a:pt x="1" y="73"/>
                </a:cubicBezTo>
                <a:cubicBezTo>
                  <a:pt x="2" y="72"/>
                  <a:pt x="3" y="72"/>
                  <a:pt x="4" y="72"/>
                </a:cubicBezTo>
                <a:close/>
                <a:moveTo>
                  <a:pt x="45" y="41"/>
                </a:moveTo>
                <a:cubicBezTo>
                  <a:pt x="138" y="41"/>
                  <a:pt x="138" y="41"/>
                  <a:pt x="138" y="41"/>
                </a:cubicBezTo>
                <a:cubicBezTo>
                  <a:pt x="140" y="41"/>
                  <a:pt x="141" y="41"/>
                  <a:pt x="142" y="42"/>
                </a:cubicBezTo>
                <a:cubicBezTo>
                  <a:pt x="142" y="43"/>
                  <a:pt x="143" y="44"/>
                  <a:pt x="143" y="45"/>
                </a:cubicBezTo>
                <a:cubicBezTo>
                  <a:pt x="143" y="46"/>
                  <a:pt x="142" y="48"/>
                  <a:pt x="142" y="48"/>
                </a:cubicBezTo>
                <a:cubicBezTo>
                  <a:pt x="141" y="49"/>
                  <a:pt x="140" y="50"/>
                  <a:pt x="138" y="50"/>
                </a:cubicBezTo>
                <a:cubicBezTo>
                  <a:pt x="45" y="50"/>
                  <a:pt x="45" y="50"/>
                  <a:pt x="45" y="50"/>
                </a:cubicBezTo>
                <a:cubicBezTo>
                  <a:pt x="43" y="50"/>
                  <a:pt x="42" y="49"/>
                  <a:pt x="41" y="48"/>
                </a:cubicBezTo>
                <a:cubicBezTo>
                  <a:pt x="41" y="48"/>
                  <a:pt x="40" y="46"/>
                  <a:pt x="40" y="45"/>
                </a:cubicBezTo>
                <a:cubicBezTo>
                  <a:pt x="40" y="44"/>
                  <a:pt x="41" y="43"/>
                  <a:pt x="41" y="42"/>
                </a:cubicBezTo>
                <a:cubicBezTo>
                  <a:pt x="42" y="41"/>
                  <a:pt x="43" y="41"/>
                  <a:pt x="45" y="41"/>
                </a:cubicBezTo>
                <a:close/>
                <a:moveTo>
                  <a:pt x="4" y="36"/>
                </a:moveTo>
                <a:cubicBezTo>
                  <a:pt x="13" y="36"/>
                  <a:pt x="13" y="36"/>
                  <a:pt x="13" y="36"/>
                </a:cubicBezTo>
                <a:cubicBezTo>
                  <a:pt x="15" y="36"/>
                  <a:pt x="16" y="37"/>
                  <a:pt x="17" y="37"/>
                </a:cubicBezTo>
                <a:cubicBezTo>
                  <a:pt x="17" y="38"/>
                  <a:pt x="18" y="39"/>
                  <a:pt x="18" y="41"/>
                </a:cubicBezTo>
                <a:cubicBezTo>
                  <a:pt x="18" y="50"/>
                  <a:pt x="18" y="50"/>
                  <a:pt x="18" y="50"/>
                </a:cubicBezTo>
                <a:cubicBezTo>
                  <a:pt x="18" y="51"/>
                  <a:pt x="17" y="52"/>
                  <a:pt x="17" y="53"/>
                </a:cubicBezTo>
                <a:cubicBezTo>
                  <a:pt x="16" y="54"/>
                  <a:pt x="15" y="54"/>
                  <a:pt x="13" y="54"/>
                </a:cubicBezTo>
                <a:cubicBezTo>
                  <a:pt x="4" y="54"/>
                  <a:pt x="4" y="54"/>
                  <a:pt x="4" y="54"/>
                </a:cubicBezTo>
                <a:cubicBezTo>
                  <a:pt x="3" y="54"/>
                  <a:pt x="2" y="54"/>
                  <a:pt x="1" y="53"/>
                </a:cubicBezTo>
                <a:cubicBezTo>
                  <a:pt x="0" y="52"/>
                  <a:pt x="0" y="51"/>
                  <a:pt x="0" y="50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39"/>
                  <a:pt x="0" y="38"/>
                  <a:pt x="1" y="37"/>
                </a:cubicBezTo>
                <a:cubicBezTo>
                  <a:pt x="2" y="37"/>
                  <a:pt x="3" y="36"/>
                  <a:pt x="4" y="36"/>
                </a:cubicBezTo>
                <a:close/>
                <a:moveTo>
                  <a:pt x="45" y="5"/>
                </a:moveTo>
                <a:cubicBezTo>
                  <a:pt x="138" y="5"/>
                  <a:pt x="138" y="5"/>
                  <a:pt x="138" y="5"/>
                </a:cubicBezTo>
                <a:cubicBezTo>
                  <a:pt x="140" y="5"/>
                  <a:pt x="141" y="5"/>
                  <a:pt x="142" y="6"/>
                </a:cubicBezTo>
                <a:cubicBezTo>
                  <a:pt x="142" y="7"/>
                  <a:pt x="143" y="8"/>
                  <a:pt x="143" y="9"/>
                </a:cubicBezTo>
                <a:cubicBezTo>
                  <a:pt x="143" y="11"/>
                  <a:pt x="142" y="12"/>
                  <a:pt x="142" y="13"/>
                </a:cubicBezTo>
                <a:cubicBezTo>
                  <a:pt x="141" y="13"/>
                  <a:pt x="140" y="14"/>
                  <a:pt x="138" y="14"/>
                </a:cubicBezTo>
                <a:cubicBezTo>
                  <a:pt x="45" y="14"/>
                  <a:pt x="45" y="14"/>
                  <a:pt x="45" y="14"/>
                </a:cubicBezTo>
                <a:cubicBezTo>
                  <a:pt x="43" y="14"/>
                  <a:pt x="42" y="13"/>
                  <a:pt x="41" y="13"/>
                </a:cubicBezTo>
                <a:cubicBezTo>
                  <a:pt x="41" y="12"/>
                  <a:pt x="40" y="11"/>
                  <a:pt x="40" y="9"/>
                </a:cubicBezTo>
                <a:cubicBezTo>
                  <a:pt x="40" y="8"/>
                  <a:pt x="41" y="7"/>
                  <a:pt x="41" y="6"/>
                </a:cubicBezTo>
                <a:cubicBezTo>
                  <a:pt x="42" y="5"/>
                  <a:pt x="43" y="5"/>
                  <a:pt x="45" y="5"/>
                </a:cubicBezTo>
                <a:close/>
                <a:moveTo>
                  <a:pt x="4" y="0"/>
                </a:moveTo>
                <a:cubicBezTo>
                  <a:pt x="13" y="0"/>
                  <a:pt x="13" y="0"/>
                  <a:pt x="13" y="0"/>
                </a:cubicBezTo>
                <a:cubicBezTo>
                  <a:pt x="15" y="0"/>
                  <a:pt x="16" y="1"/>
                  <a:pt x="17" y="2"/>
                </a:cubicBezTo>
                <a:cubicBezTo>
                  <a:pt x="17" y="3"/>
                  <a:pt x="18" y="4"/>
                  <a:pt x="18" y="5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15"/>
                  <a:pt x="17" y="16"/>
                  <a:pt x="17" y="17"/>
                </a:cubicBezTo>
                <a:cubicBezTo>
                  <a:pt x="16" y="18"/>
                  <a:pt x="15" y="18"/>
                  <a:pt x="13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3" y="18"/>
                  <a:pt x="2" y="18"/>
                  <a:pt x="1" y="17"/>
                </a:cubicBezTo>
                <a:cubicBezTo>
                  <a:pt x="0" y="16"/>
                  <a:pt x="0" y="15"/>
                  <a:pt x="0" y="14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3"/>
                  <a:pt x="1" y="2"/>
                </a:cubicBezTo>
                <a:cubicBezTo>
                  <a:pt x="2" y="1"/>
                  <a:pt x="3" y="0"/>
                  <a:pt x="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672468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Компонентный состав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120775" y="1708151"/>
            <a:ext cx="9726294" cy="4826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r>
              <a:rPr lang="en-US" sz="2000" dirty="0"/>
              <a:t>NLP – Natural language Processing</a:t>
            </a:r>
          </a:p>
          <a:p>
            <a:pPr marL="0" indent="0" hangingPunct="1">
              <a:buNone/>
            </a:pPr>
            <a:r>
              <a:rPr lang="en-US" sz="2000" dirty="0"/>
              <a:t>ASR – Automatic speech recognition</a:t>
            </a:r>
          </a:p>
          <a:p>
            <a:pPr marL="0" indent="0" hangingPunct="1">
              <a:buNone/>
            </a:pPr>
            <a:r>
              <a:rPr lang="en-US" sz="2000" dirty="0"/>
              <a:t>TTS – Text-to Speech</a:t>
            </a:r>
          </a:p>
          <a:p>
            <a:pPr marL="0" indent="0" hangingPunct="1">
              <a:buNone/>
            </a:pPr>
            <a:r>
              <a:rPr lang="en-US" sz="2000" dirty="0"/>
              <a:t>Bot – </a:t>
            </a:r>
            <a:r>
              <a:rPr lang="ru-RU" sz="2000" dirty="0"/>
              <a:t>логика, по которой действует диалоговая система</a:t>
            </a:r>
          </a:p>
          <a:p>
            <a:pPr marL="0" indent="0" hangingPunct="1">
              <a:buNone/>
            </a:pPr>
            <a:r>
              <a:rPr lang="ru-RU" sz="2000" dirty="0"/>
              <a:t>Канал – инструмент взаимодействия с пользователем</a:t>
            </a:r>
          </a:p>
          <a:p>
            <a:pPr marL="0" indent="0" hangingPunct="1">
              <a:buNone/>
            </a:pPr>
            <a:r>
              <a:rPr lang="en-US" sz="2000" dirty="0"/>
              <a:t>BI (</a:t>
            </a:r>
            <a:r>
              <a:rPr lang="ru-RU" sz="2000" dirty="0"/>
              <a:t>Аналитика</a:t>
            </a:r>
            <a:r>
              <a:rPr lang="en-US" sz="2000" dirty="0"/>
              <a:t>)</a:t>
            </a:r>
            <a:r>
              <a:rPr lang="ru-RU" sz="2000" dirty="0"/>
              <a:t> – Инструмент для анализа истории общения пользователей с диалоговой системой</a:t>
            </a:r>
          </a:p>
          <a:p>
            <a:pPr marL="0" indent="0" hangingPunct="1">
              <a:buNone/>
            </a:pPr>
            <a:r>
              <a:rPr lang="en-US" sz="2000" dirty="0"/>
              <a:t>API</a:t>
            </a:r>
            <a:r>
              <a:rPr lang="ru-RU" sz="2000" dirty="0"/>
              <a:t> – инструмент взаимодействия со сторонними системами</a:t>
            </a:r>
          </a:p>
          <a:p>
            <a:pPr marL="0" indent="0" hangingPunct="1">
              <a:buNone/>
            </a:pPr>
            <a:r>
              <a:rPr lang="ru-RU" sz="2000" dirty="0"/>
              <a:t>Телефония – инструмент для совершения звонков через </a:t>
            </a:r>
            <a:r>
              <a:rPr lang="en-US" sz="2000" dirty="0"/>
              <a:t>SIP</a:t>
            </a:r>
            <a:r>
              <a:rPr lang="ru-RU" sz="2000" dirty="0"/>
              <a:t>-протокол</a:t>
            </a:r>
          </a:p>
          <a:p>
            <a:pPr marL="0" indent="0" hangingPunct="1">
              <a:buNone/>
            </a:pPr>
            <a:r>
              <a:rPr lang="ru-RU" sz="2000" dirty="0"/>
              <a:t>База данных – инструмент для хранения диалогов</a:t>
            </a:r>
          </a:p>
          <a:p>
            <a:pPr marL="0" indent="0" hangingPunct="1">
              <a:buNone/>
            </a:pPr>
            <a:r>
              <a:rPr lang="ru-RU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071801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Каналы использования</a:t>
            </a:r>
          </a:p>
        </p:txBody>
      </p:sp>
      <p:sp>
        <p:nvSpPr>
          <p:cNvPr id="4" name="Freeform 545">
            <a:extLst>
              <a:ext uri="{FF2B5EF4-FFF2-40B4-BE49-F238E27FC236}">
                <a16:creationId xmlns:a16="http://schemas.microsoft.com/office/drawing/2014/main" id="{72E4FEC3-20B0-41D7-B6CA-A7EAF52D4B9A}"/>
              </a:ext>
            </a:extLst>
          </p:cNvPr>
          <p:cNvSpPr>
            <a:spLocks noEditPoints="1"/>
          </p:cNvSpPr>
          <p:nvPr/>
        </p:nvSpPr>
        <p:spPr bwMode="auto">
          <a:xfrm>
            <a:off x="1540350" y="2196694"/>
            <a:ext cx="3096964" cy="2823176"/>
          </a:xfrm>
          <a:custGeom>
            <a:avLst/>
            <a:gdLst>
              <a:gd name="T0" fmla="*/ 71 w 143"/>
              <a:gd name="T1" fmla="*/ 9 h 125"/>
              <a:gd name="T2" fmla="*/ 27 w 143"/>
              <a:gd name="T3" fmla="*/ 22 h 125"/>
              <a:gd name="T4" fmla="*/ 9 w 143"/>
              <a:gd name="T5" fmla="*/ 53 h 125"/>
              <a:gd name="T6" fmla="*/ 15 w 143"/>
              <a:gd name="T7" fmla="*/ 74 h 125"/>
              <a:gd name="T8" fmla="*/ 34 w 143"/>
              <a:gd name="T9" fmla="*/ 90 h 125"/>
              <a:gd name="T10" fmla="*/ 39 w 143"/>
              <a:gd name="T11" fmla="*/ 92 h 125"/>
              <a:gd name="T12" fmla="*/ 39 w 143"/>
              <a:gd name="T13" fmla="*/ 97 h 125"/>
              <a:gd name="T14" fmla="*/ 39 w 143"/>
              <a:gd name="T15" fmla="*/ 98 h 125"/>
              <a:gd name="T16" fmla="*/ 39 w 143"/>
              <a:gd name="T17" fmla="*/ 99 h 125"/>
              <a:gd name="T18" fmla="*/ 36 w 143"/>
              <a:gd name="T19" fmla="*/ 113 h 125"/>
              <a:gd name="T20" fmla="*/ 46 w 143"/>
              <a:gd name="T21" fmla="*/ 106 h 125"/>
              <a:gd name="T22" fmla="*/ 53 w 143"/>
              <a:gd name="T23" fmla="*/ 101 h 125"/>
              <a:gd name="T24" fmla="*/ 56 w 143"/>
              <a:gd name="T25" fmla="*/ 97 h 125"/>
              <a:gd name="T26" fmla="*/ 61 w 143"/>
              <a:gd name="T27" fmla="*/ 97 h 125"/>
              <a:gd name="T28" fmla="*/ 68 w 143"/>
              <a:gd name="T29" fmla="*/ 98 h 125"/>
              <a:gd name="T30" fmla="*/ 69 w 143"/>
              <a:gd name="T31" fmla="*/ 98 h 125"/>
              <a:gd name="T32" fmla="*/ 71 w 143"/>
              <a:gd name="T33" fmla="*/ 98 h 125"/>
              <a:gd name="T34" fmla="*/ 116 w 143"/>
              <a:gd name="T35" fmla="*/ 85 h 125"/>
              <a:gd name="T36" fmla="*/ 134 w 143"/>
              <a:gd name="T37" fmla="*/ 53 h 125"/>
              <a:gd name="T38" fmla="*/ 116 w 143"/>
              <a:gd name="T39" fmla="*/ 22 h 125"/>
              <a:gd name="T40" fmla="*/ 71 w 143"/>
              <a:gd name="T41" fmla="*/ 9 h 125"/>
              <a:gd name="T42" fmla="*/ 71 w 143"/>
              <a:gd name="T43" fmla="*/ 0 h 125"/>
              <a:gd name="T44" fmla="*/ 122 w 143"/>
              <a:gd name="T45" fmla="*/ 16 h 125"/>
              <a:gd name="T46" fmla="*/ 143 w 143"/>
              <a:gd name="T47" fmla="*/ 53 h 125"/>
              <a:gd name="T48" fmla="*/ 122 w 143"/>
              <a:gd name="T49" fmla="*/ 91 h 125"/>
              <a:gd name="T50" fmla="*/ 71 w 143"/>
              <a:gd name="T51" fmla="*/ 107 h 125"/>
              <a:gd name="T52" fmla="*/ 69 w 143"/>
              <a:gd name="T53" fmla="*/ 107 h 125"/>
              <a:gd name="T54" fmla="*/ 68 w 143"/>
              <a:gd name="T55" fmla="*/ 107 h 125"/>
              <a:gd name="T56" fmla="*/ 60 w 143"/>
              <a:gd name="T57" fmla="*/ 106 h 125"/>
              <a:gd name="T58" fmla="*/ 46 w 143"/>
              <a:gd name="T59" fmla="*/ 117 h 125"/>
              <a:gd name="T60" fmla="*/ 27 w 143"/>
              <a:gd name="T61" fmla="*/ 125 h 125"/>
              <a:gd name="T62" fmla="*/ 27 w 143"/>
              <a:gd name="T63" fmla="*/ 125 h 125"/>
              <a:gd name="T64" fmla="*/ 27 w 143"/>
              <a:gd name="T65" fmla="*/ 125 h 125"/>
              <a:gd name="T66" fmla="*/ 26 w 143"/>
              <a:gd name="T67" fmla="*/ 125 h 125"/>
              <a:gd name="T68" fmla="*/ 23 w 143"/>
              <a:gd name="T69" fmla="*/ 124 h 125"/>
              <a:gd name="T70" fmla="*/ 22 w 143"/>
              <a:gd name="T71" fmla="*/ 121 h 125"/>
              <a:gd name="T72" fmla="*/ 22 w 143"/>
              <a:gd name="T73" fmla="*/ 119 h 125"/>
              <a:gd name="T74" fmla="*/ 30 w 143"/>
              <a:gd name="T75" fmla="*/ 98 h 125"/>
              <a:gd name="T76" fmla="*/ 30 w 143"/>
              <a:gd name="T77" fmla="*/ 97 h 125"/>
              <a:gd name="T78" fmla="*/ 8 w 143"/>
              <a:gd name="T79" fmla="*/ 79 h 125"/>
              <a:gd name="T80" fmla="*/ 0 w 143"/>
              <a:gd name="T81" fmla="*/ 53 h 125"/>
              <a:gd name="T82" fmla="*/ 21 w 143"/>
              <a:gd name="T83" fmla="*/ 16 h 125"/>
              <a:gd name="T84" fmla="*/ 71 w 143"/>
              <a:gd name="T85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3" h="125">
                <a:moveTo>
                  <a:pt x="71" y="9"/>
                </a:moveTo>
                <a:cubicBezTo>
                  <a:pt x="54" y="9"/>
                  <a:pt x="39" y="13"/>
                  <a:pt x="27" y="22"/>
                </a:cubicBezTo>
                <a:cubicBezTo>
                  <a:pt x="15" y="31"/>
                  <a:pt x="9" y="41"/>
                  <a:pt x="9" y="53"/>
                </a:cubicBezTo>
                <a:cubicBezTo>
                  <a:pt x="9" y="61"/>
                  <a:pt x="11" y="68"/>
                  <a:pt x="15" y="74"/>
                </a:cubicBezTo>
                <a:cubicBezTo>
                  <a:pt x="20" y="80"/>
                  <a:pt x="26" y="86"/>
                  <a:pt x="34" y="90"/>
                </a:cubicBezTo>
                <a:cubicBezTo>
                  <a:pt x="39" y="92"/>
                  <a:pt x="39" y="92"/>
                  <a:pt x="39" y="92"/>
                </a:cubicBezTo>
                <a:cubicBezTo>
                  <a:pt x="39" y="97"/>
                  <a:pt x="39" y="97"/>
                  <a:pt x="39" y="97"/>
                </a:cubicBezTo>
                <a:cubicBezTo>
                  <a:pt x="39" y="98"/>
                  <a:pt x="39" y="98"/>
                  <a:pt x="39" y="98"/>
                </a:cubicBezTo>
                <a:cubicBezTo>
                  <a:pt x="39" y="99"/>
                  <a:pt x="39" y="99"/>
                  <a:pt x="39" y="99"/>
                </a:cubicBezTo>
                <a:cubicBezTo>
                  <a:pt x="38" y="103"/>
                  <a:pt x="37" y="108"/>
                  <a:pt x="36" y="113"/>
                </a:cubicBezTo>
                <a:cubicBezTo>
                  <a:pt x="39" y="111"/>
                  <a:pt x="43" y="109"/>
                  <a:pt x="46" y="106"/>
                </a:cubicBezTo>
                <a:cubicBezTo>
                  <a:pt x="50" y="104"/>
                  <a:pt x="52" y="102"/>
                  <a:pt x="53" y="101"/>
                </a:cubicBezTo>
                <a:cubicBezTo>
                  <a:pt x="56" y="97"/>
                  <a:pt x="56" y="97"/>
                  <a:pt x="56" y="97"/>
                </a:cubicBezTo>
                <a:cubicBezTo>
                  <a:pt x="61" y="97"/>
                  <a:pt x="61" y="97"/>
                  <a:pt x="61" y="97"/>
                </a:cubicBezTo>
                <a:cubicBezTo>
                  <a:pt x="63" y="98"/>
                  <a:pt x="65" y="98"/>
                  <a:pt x="68" y="98"/>
                </a:cubicBezTo>
                <a:cubicBezTo>
                  <a:pt x="69" y="98"/>
                  <a:pt x="69" y="98"/>
                  <a:pt x="69" y="98"/>
                </a:cubicBezTo>
                <a:cubicBezTo>
                  <a:pt x="71" y="98"/>
                  <a:pt x="71" y="98"/>
                  <a:pt x="71" y="98"/>
                </a:cubicBezTo>
                <a:cubicBezTo>
                  <a:pt x="89" y="98"/>
                  <a:pt x="103" y="94"/>
                  <a:pt x="116" y="85"/>
                </a:cubicBezTo>
                <a:cubicBezTo>
                  <a:pt x="128" y="76"/>
                  <a:pt x="134" y="66"/>
                  <a:pt x="134" y="53"/>
                </a:cubicBezTo>
                <a:cubicBezTo>
                  <a:pt x="134" y="41"/>
                  <a:pt x="128" y="31"/>
                  <a:pt x="116" y="22"/>
                </a:cubicBezTo>
                <a:cubicBezTo>
                  <a:pt x="103" y="13"/>
                  <a:pt x="89" y="9"/>
                  <a:pt x="71" y="9"/>
                </a:cubicBezTo>
                <a:close/>
                <a:moveTo>
                  <a:pt x="71" y="0"/>
                </a:moveTo>
                <a:cubicBezTo>
                  <a:pt x="91" y="0"/>
                  <a:pt x="108" y="5"/>
                  <a:pt x="122" y="16"/>
                </a:cubicBezTo>
                <a:cubicBezTo>
                  <a:pt x="136" y="26"/>
                  <a:pt x="143" y="39"/>
                  <a:pt x="143" y="53"/>
                </a:cubicBezTo>
                <a:cubicBezTo>
                  <a:pt x="143" y="68"/>
                  <a:pt x="136" y="81"/>
                  <a:pt x="122" y="91"/>
                </a:cubicBezTo>
                <a:cubicBezTo>
                  <a:pt x="108" y="102"/>
                  <a:pt x="91" y="107"/>
                  <a:pt x="71" y="107"/>
                </a:cubicBezTo>
                <a:cubicBezTo>
                  <a:pt x="71" y="107"/>
                  <a:pt x="70" y="107"/>
                  <a:pt x="69" y="107"/>
                </a:cubicBezTo>
                <a:cubicBezTo>
                  <a:pt x="69" y="107"/>
                  <a:pt x="68" y="107"/>
                  <a:pt x="68" y="107"/>
                </a:cubicBezTo>
                <a:cubicBezTo>
                  <a:pt x="65" y="107"/>
                  <a:pt x="62" y="107"/>
                  <a:pt x="60" y="106"/>
                </a:cubicBezTo>
                <a:cubicBezTo>
                  <a:pt x="57" y="109"/>
                  <a:pt x="53" y="113"/>
                  <a:pt x="46" y="117"/>
                </a:cubicBezTo>
                <a:cubicBezTo>
                  <a:pt x="40" y="121"/>
                  <a:pt x="33" y="124"/>
                  <a:pt x="27" y="125"/>
                </a:cubicBezTo>
                <a:cubicBezTo>
                  <a:pt x="27" y="125"/>
                  <a:pt x="27" y="125"/>
                  <a:pt x="27" y="125"/>
                </a:cubicBezTo>
                <a:cubicBezTo>
                  <a:pt x="27" y="125"/>
                  <a:pt x="27" y="125"/>
                  <a:pt x="27" y="125"/>
                </a:cubicBezTo>
                <a:cubicBezTo>
                  <a:pt x="26" y="125"/>
                  <a:pt x="26" y="125"/>
                  <a:pt x="26" y="125"/>
                </a:cubicBezTo>
                <a:cubicBezTo>
                  <a:pt x="25" y="125"/>
                  <a:pt x="24" y="124"/>
                  <a:pt x="23" y="124"/>
                </a:cubicBezTo>
                <a:cubicBezTo>
                  <a:pt x="23" y="123"/>
                  <a:pt x="22" y="122"/>
                  <a:pt x="22" y="121"/>
                </a:cubicBezTo>
                <a:cubicBezTo>
                  <a:pt x="22" y="120"/>
                  <a:pt x="22" y="120"/>
                  <a:pt x="22" y="119"/>
                </a:cubicBezTo>
                <a:cubicBezTo>
                  <a:pt x="27" y="111"/>
                  <a:pt x="30" y="104"/>
                  <a:pt x="30" y="98"/>
                </a:cubicBezTo>
                <a:cubicBezTo>
                  <a:pt x="30" y="98"/>
                  <a:pt x="30" y="97"/>
                  <a:pt x="30" y="97"/>
                </a:cubicBezTo>
                <a:cubicBezTo>
                  <a:pt x="20" y="93"/>
                  <a:pt x="13" y="86"/>
                  <a:pt x="8" y="79"/>
                </a:cubicBezTo>
                <a:cubicBezTo>
                  <a:pt x="2" y="71"/>
                  <a:pt x="0" y="63"/>
                  <a:pt x="0" y="53"/>
                </a:cubicBezTo>
                <a:cubicBezTo>
                  <a:pt x="0" y="39"/>
                  <a:pt x="7" y="26"/>
                  <a:pt x="21" y="16"/>
                </a:cubicBezTo>
                <a:cubicBezTo>
                  <a:pt x="35" y="5"/>
                  <a:pt x="52" y="0"/>
                  <a:pt x="7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061447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FA070326-5F59-1649-9BA5-AFB785BDCF0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a.leshukov@just-ai.com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69F41D-3771-9845-AC13-D4BE6484D18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https://just-ai.com/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C2ADB96-F8AF-1946-88FE-0006BAADF7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+7 (921) 587-72-95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A4F5948-63D8-1B4B-95C3-6FA28D1D7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37E4961-D6EC-A644-BD01-D7849ECCDBD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8EB170C-0A3E-7440-93EC-BE73F8388D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Андрей Лешуков</a:t>
            </a:r>
          </a:p>
        </p:txBody>
      </p:sp>
    </p:spTree>
    <p:extLst>
      <p:ext uri="{BB962C8B-B14F-4D97-AF65-F5344CB8AC3E}">
        <p14:creationId xmlns:p14="http://schemas.microsoft.com/office/powerpoint/2010/main" val="4292057986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Каналы использования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120775" y="1708151"/>
            <a:ext cx="2695445" cy="4826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r>
              <a:rPr lang="ru-RU" sz="2000" b="1" dirty="0"/>
              <a:t>Телефония:</a:t>
            </a:r>
          </a:p>
          <a:p>
            <a:pPr hangingPunct="1"/>
            <a:r>
              <a:rPr lang="ru-RU" sz="2000" dirty="0"/>
              <a:t>Исходящие звонки</a:t>
            </a:r>
          </a:p>
          <a:p>
            <a:pPr hangingPunct="1"/>
            <a:r>
              <a:rPr lang="ru-RU" sz="2000" dirty="0"/>
              <a:t>Входящие звонки</a:t>
            </a:r>
          </a:p>
          <a:p>
            <a:pPr marL="0" indent="0" hangingPunct="1">
              <a:buNone/>
            </a:pPr>
            <a:r>
              <a:rPr lang="ru-RU" sz="2000" b="1" dirty="0"/>
              <a:t>Мессенджеры:</a:t>
            </a:r>
          </a:p>
          <a:p>
            <a:pPr hangingPunct="1"/>
            <a:r>
              <a:rPr lang="en-US" sz="2000" dirty="0"/>
              <a:t>Telegram</a:t>
            </a:r>
          </a:p>
          <a:p>
            <a:pPr hangingPunct="1"/>
            <a:r>
              <a:rPr lang="en-US" sz="2000" dirty="0"/>
              <a:t>WhatsApp</a:t>
            </a:r>
          </a:p>
          <a:p>
            <a:pPr hangingPunct="1"/>
            <a:r>
              <a:rPr lang="en-US" sz="2000" dirty="0"/>
              <a:t>Viber</a:t>
            </a:r>
          </a:p>
          <a:p>
            <a:pPr hangingPunct="1"/>
            <a:r>
              <a:rPr lang="en-US" sz="2000" dirty="0" err="1"/>
              <a:t>Wechat</a:t>
            </a:r>
            <a:endParaRPr lang="en-US" sz="2000" dirty="0"/>
          </a:p>
          <a:p>
            <a:pPr hangingPunct="1"/>
            <a:r>
              <a:rPr lang="en-US" sz="2000" dirty="0"/>
              <a:t>Teams</a:t>
            </a:r>
            <a:endParaRPr lang="ru-RU" sz="2000" dirty="0"/>
          </a:p>
          <a:p>
            <a:pPr hangingPunct="1"/>
            <a:r>
              <a:rPr lang="en-US" sz="2000" dirty="0"/>
              <a:t>Instagram</a:t>
            </a:r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55C477BA-C26F-4529-8E0E-8359CAE498F3}"/>
              </a:ext>
            </a:extLst>
          </p:cNvPr>
          <p:cNvSpPr txBox="1">
            <a:spLocks/>
          </p:cNvSpPr>
          <p:nvPr/>
        </p:nvSpPr>
        <p:spPr>
          <a:xfrm>
            <a:off x="4748277" y="1721241"/>
            <a:ext cx="2695445" cy="4826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r>
              <a:rPr lang="en-US" sz="2000" b="1" dirty="0"/>
              <a:t>Widget </a:t>
            </a:r>
            <a:r>
              <a:rPr lang="ru-RU" sz="2000" b="1" dirty="0"/>
              <a:t>на сайте</a:t>
            </a:r>
          </a:p>
          <a:p>
            <a:pPr marL="0" indent="0" hangingPunct="1">
              <a:buNone/>
            </a:pPr>
            <a:r>
              <a:rPr lang="ru-RU" sz="2000" b="1" dirty="0"/>
              <a:t>Умные колонки и мобильные устройства</a:t>
            </a:r>
          </a:p>
          <a:p>
            <a:pPr marL="0" indent="0" hangingPunct="1">
              <a:buNone/>
            </a:pPr>
            <a:r>
              <a:rPr lang="ru-RU" sz="2000" b="1" dirty="0"/>
              <a:t>Операторские чаты</a:t>
            </a:r>
          </a:p>
          <a:p>
            <a:pPr marL="0" indent="0" hangingPunct="1">
              <a:buNone/>
            </a:pPr>
            <a:r>
              <a:rPr lang="ru-RU" sz="2000" b="1" dirty="0"/>
              <a:t>Корпоративные мессенджеры:</a:t>
            </a:r>
          </a:p>
          <a:p>
            <a:pPr hangingPunct="1"/>
            <a:r>
              <a:rPr lang="en-US" sz="2000" dirty="0"/>
              <a:t>Slack</a:t>
            </a:r>
          </a:p>
          <a:p>
            <a:pPr hangingPunct="1"/>
            <a:r>
              <a:rPr lang="en-US" sz="2000" dirty="0"/>
              <a:t>Teams</a:t>
            </a:r>
            <a:endParaRPr lang="ru-RU" sz="2000" dirty="0"/>
          </a:p>
        </p:txBody>
      </p:sp>
      <p:sp>
        <p:nvSpPr>
          <p:cNvPr id="5" name="Текст 2">
            <a:extLst>
              <a:ext uri="{FF2B5EF4-FFF2-40B4-BE49-F238E27FC236}">
                <a16:creationId xmlns:a16="http://schemas.microsoft.com/office/drawing/2014/main" id="{C3E7C4D1-541F-47D5-94EB-199EA6EE91EB}"/>
              </a:ext>
            </a:extLst>
          </p:cNvPr>
          <p:cNvSpPr txBox="1">
            <a:spLocks/>
          </p:cNvSpPr>
          <p:nvPr/>
        </p:nvSpPr>
        <p:spPr>
          <a:xfrm>
            <a:off x="8306350" y="1708151"/>
            <a:ext cx="2695445" cy="4826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r>
              <a:rPr lang="ru-RU" sz="2000" b="1" dirty="0"/>
              <a:t>Персональные ассистенты в:</a:t>
            </a:r>
          </a:p>
          <a:p>
            <a:pPr hangingPunct="1"/>
            <a:r>
              <a:rPr lang="ru-RU" sz="2000" dirty="0"/>
              <a:t>Мобильных приложениях</a:t>
            </a:r>
          </a:p>
          <a:p>
            <a:pPr hangingPunct="1"/>
            <a:r>
              <a:rPr lang="ru-RU" sz="2000" dirty="0"/>
              <a:t>Роботах</a:t>
            </a:r>
          </a:p>
          <a:p>
            <a:pPr hangingPunct="1"/>
            <a:r>
              <a:rPr lang="ru-RU" sz="2000" dirty="0"/>
              <a:t>Автомобилях</a:t>
            </a:r>
          </a:p>
          <a:p>
            <a:pPr hangingPunct="1"/>
            <a:r>
              <a:rPr lang="ru-RU" sz="2000" dirty="0"/>
              <a:t>Телевизорах</a:t>
            </a:r>
          </a:p>
          <a:p>
            <a:pPr hangingPunct="1"/>
            <a:r>
              <a:rPr lang="ru-RU" sz="2000" dirty="0"/>
              <a:t>Киосках самообслуживания</a:t>
            </a:r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07271000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Аналитика</a:t>
            </a:r>
          </a:p>
        </p:txBody>
      </p:sp>
      <p:sp>
        <p:nvSpPr>
          <p:cNvPr id="4" name="Freeform 508">
            <a:extLst>
              <a:ext uri="{FF2B5EF4-FFF2-40B4-BE49-F238E27FC236}">
                <a16:creationId xmlns:a16="http://schemas.microsoft.com/office/drawing/2014/main" id="{C70F6C1D-13B5-4999-956D-498BDF7EB40F}"/>
              </a:ext>
            </a:extLst>
          </p:cNvPr>
          <p:cNvSpPr>
            <a:spLocks noEditPoints="1"/>
          </p:cNvSpPr>
          <p:nvPr/>
        </p:nvSpPr>
        <p:spPr bwMode="auto">
          <a:xfrm>
            <a:off x="1588082" y="2342842"/>
            <a:ext cx="2918604" cy="2646995"/>
          </a:xfrm>
          <a:custGeom>
            <a:avLst/>
            <a:gdLst>
              <a:gd name="T0" fmla="*/ 59 w 139"/>
              <a:gd name="T1" fmla="*/ 80 h 142"/>
              <a:gd name="T2" fmla="*/ 59 w 139"/>
              <a:gd name="T3" fmla="*/ 133 h 142"/>
              <a:gd name="T4" fmla="*/ 81 w 139"/>
              <a:gd name="T5" fmla="*/ 133 h 142"/>
              <a:gd name="T6" fmla="*/ 81 w 139"/>
              <a:gd name="T7" fmla="*/ 80 h 142"/>
              <a:gd name="T8" fmla="*/ 59 w 139"/>
              <a:gd name="T9" fmla="*/ 80 h 142"/>
              <a:gd name="T10" fmla="*/ 54 w 139"/>
              <a:gd name="T11" fmla="*/ 71 h 142"/>
              <a:gd name="T12" fmla="*/ 85 w 139"/>
              <a:gd name="T13" fmla="*/ 71 h 142"/>
              <a:gd name="T14" fmla="*/ 89 w 139"/>
              <a:gd name="T15" fmla="*/ 72 h 142"/>
              <a:gd name="T16" fmla="*/ 90 w 139"/>
              <a:gd name="T17" fmla="*/ 75 h 142"/>
              <a:gd name="T18" fmla="*/ 90 w 139"/>
              <a:gd name="T19" fmla="*/ 138 h 142"/>
              <a:gd name="T20" fmla="*/ 89 w 139"/>
              <a:gd name="T21" fmla="*/ 141 h 142"/>
              <a:gd name="T22" fmla="*/ 85 w 139"/>
              <a:gd name="T23" fmla="*/ 142 h 142"/>
              <a:gd name="T24" fmla="*/ 54 w 139"/>
              <a:gd name="T25" fmla="*/ 142 h 142"/>
              <a:gd name="T26" fmla="*/ 51 w 139"/>
              <a:gd name="T27" fmla="*/ 141 h 142"/>
              <a:gd name="T28" fmla="*/ 50 w 139"/>
              <a:gd name="T29" fmla="*/ 138 h 142"/>
              <a:gd name="T30" fmla="*/ 50 w 139"/>
              <a:gd name="T31" fmla="*/ 75 h 142"/>
              <a:gd name="T32" fmla="*/ 51 w 139"/>
              <a:gd name="T33" fmla="*/ 72 h 142"/>
              <a:gd name="T34" fmla="*/ 54 w 139"/>
              <a:gd name="T35" fmla="*/ 71 h 142"/>
              <a:gd name="T36" fmla="*/ 9 w 139"/>
              <a:gd name="T37" fmla="*/ 53 h 142"/>
              <a:gd name="T38" fmla="*/ 9 w 139"/>
              <a:gd name="T39" fmla="*/ 133 h 142"/>
              <a:gd name="T40" fmla="*/ 32 w 139"/>
              <a:gd name="T41" fmla="*/ 133 h 142"/>
              <a:gd name="T42" fmla="*/ 32 w 139"/>
              <a:gd name="T43" fmla="*/ 53 h 142"/>
              <a:gd name="T44" fmla="*/ 9 w 139"/>
              <a:gd name="T45" fmla="*/ 53 h 142"/>
              <a:gd name="T46" fmla="*/ 5 w 139"/>
              <a:gd name="T47" fmla="*/ 44 h 142"/>
              <a:gd name="T48" fmla="*/ 36 w 139"/>
              <a:gd name="T49" fmla="*/ 44 h 142"/>
              <a:gd name="T50" fmla="*/ 39 w 139"/>
              <a:gd name="T51" fmla="*/ 46 h 142"/>
              <a:gd name="T52" fmla="*/ 41 w 139"/>
              <a:gd name="T53" fmla="*/ 49 h 142"/>
              <a:gd name="T54" fmla="*/ 41 w 139"/>
              <a:gd name="T55" fmla="*/ 138 h 142"/>
              <a:gd name="T56" fmla="*/ 39 w 139"/>
              <a:gd name="T57" fmla="*/ 141 h 142"/>
              <a:gd name="T58" fmla="*/ 36 w 139"/>
              <a:gd name="T59" fmla="*/ 142 h 142"/>
              <a:gd name="T60" fmla="*/ 5 w 139"/>
              <a:gd name="T61" fmla="*/ 142 h 142"/>
              <a:gd name="T62" fmla="*/ 2 w 139"/>
              <a:gd name="T63" fmla="*/ 141 h 142"/>
              <a:gd name="T64" fmla="*/ 0 w 139"/>
              <a:gd name="T65" fmla="*/ 138 h 142"/>
              <a:gd name="T66" fmla="*/ 0 w 139"/>
              <a:gd name="T67" fmla="*/ 49 h 142"/>
              <a:gd name="T68" fmla="*/ 2 w 139"/>
              <a:gd name="T69" fmla="*/ 46 h 142"/>
              <a:gd name="T70" fmla="*/ 5 w 139"/>
              <a:gd name="T71" fmla="*/ 44 h 142"/>
              <a:gd name="T72" fmla="*/ 108 w 139"/>
              <a:gd name="T73" fmla="*/ 9 h 142"/>
              <a:gd name="T74" fmla="*/ 108 w 139"/>
              <a:gd name="T75" fmla="*/ 133 h 142"/>
              <a:gd name="T76" fmla="*/ 130 w 139"/>
              <a:gd name="T77" fmla="*/ 133 h 142"/>
              <a:gd name="T78" fmla="*/ 130 w 139"/>
              <a:gd name="T79" fmla="*/ 9 h 142"/>
              <a:gd name="T80" fmla="*/ 108 w 139"/>
              <a:gd name="T81" fmla="*/ 9 h 142"/>
              <a:gd name="T82" fmla="*/ 103 w 139"/>
              <a:gd name="T83" fmla="*/ 0 h 142"/>
              <a:gd name="T84" fmla="*/ 135 w 139"/>
              <a:gd name="T85" fmla="*/ 0 h 142"/>
              <a:gd name="T86" fmla="*/ 138 w 139"/>
              <a:gd name="T87" fmla="*/ 1 h 142"/>
              <a:gd name="T88" fmla="*/ 139 w 139"/>
              <a:gd name="T89" fmla="*/ 4 h 142"/>
              <a:gd name="T90" fmla="*/ 139 w 139"/>
              <a:gd name="T91" fmla="*/ 138 h 142"/>
              <a:gd name="T92" fmla="*/ 138 w 139"/>
              <a:gd name="T93" fmla="*/ 141 h 142"/>
              <a:gd name="T94" fmla="*/ 135 w 139"/>
              <a:gd name="T95" fmla="*/ 142 h 142"/>
              <a:gd name="T96" fmla="*/ 103 w 139"/>
              <a:gd name="T97" fmla="*/ 142 h 142"/>
              <a:gd name="T98" fmla="*/ 100 w 139"/>
              <a:gd name="T99" fmla="*/ 141 h 142"/>
              <a:gd name="T100" fmla="*/ 99 w 139"/>
              <a:gd name="T101" fmla="*/ 138 h 142"/>
              <a:gd name="T102" fmla="*/ 99 w 139"/>
              <a:gd name="T103" fmla="*/ 4 h 142"/>
              <a:gd name="T104" fmla="*/ 100 w 139"/>
              <a:gd name="T105" fmla="*/ 1 h 142"/>
              <a:gd name="T106" fmla="*/ 103 w 139"/>
              <a:gd name="T107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39" h="142">
                <a:moveTo>
                  <a:pt x="59" y="80"/>
                </a:moveTo>
                <a:cubicBezTo>
                  <a:pt x="59" y="133"/>
                  <a:pt x="59" y="133"/>
                  <a:pt x="59" y="133"/>
                </a:cubicBezTo>
                <a:cubicBezTo>
                  <a:pt x="81" y="133"/>
                  <a:pt x="81" y="133"/>
                  <a:pt x="81" y="133"/>
                </a:cubicBezTo>
                <a:cubicBezTo>
                  <a:pt x="81" y="80"/>
                  <a:pt x="81" y="80"/>
                  <a:pt x="81" y="80"/>
                </a:cubicBezTo>
                <a:lnTo>
                  <a:pt x="59" y="80"/>
                </a:lnTo>
                <a:close/>
                <a:moveTo>
                  <a:pt x="54" y="71"/>
                </a:moveTo>
                <a:cubicBezTo>
                  <a:pt x="85" y="71"/>
                  <a:pt x="85" y="71"/>
                  <a:pt x="85" y="71"/>
                </a:cubicBezTo>
                <a:cubicBezTo>
                  <a:pt x="87" y="71"/>
                  <a:pt x="88" y="71"/>
                  <a:pt x="89" y="72"/>
                </a:cubicBezTo>
                <a:cubicBezTo>
                  <a:pt x="89" y="73"/>
                  <a:pt x="90" y="74"/>
                  <a:pt x="90" y="75"/>
                </a:cubicBezTo>
                <a:cubicBezTo>
                  <a:pt x="90" y="138"/>
                  <a:pt x="90" y="138"/>
                  <a:pt x="90" y="138"/>
                </a:cubicBezTo>
                <a:cubicBezTo>
                  <a:pt x="90" y="139"/>
                  <a:pt x="89" y="140"/>
                  <a:pt x="89" y="141"/>
                </a:cubicBezTo>
                <a:cubicBezTo>
                  <a:pt x="88" y="142"/>
                  <a:pt x="87" y="142"/>
                  <a:pt x="85" y="142"/>
                </a:cubicBezTo>
                <a:cubicBezTo>
                  <a:pt x="54" y="142"/>
                  <a:pt x="54" y="142"/>
                  <a:pt x="54" y="142"/>
                </a:cubicBezTo>
                <a:cubicBezTo>
                  <a:pt x="53" y="142"/>
                  <a:pt x="52" y="142"/>
                  <a:pt x="51" y="141"/>
                </a:cubicBezTo>
                <a:cubicBezTo>
                  <a:pt x="50" y="140"/>
                  <a:pt x="50" y="139"/>
                  <a:pt x="50" y="138"/>
                </a:cubicBezTo>
                <a:cubicBezTo>
                  <a:pt x="50" y="75"/>
                  <a:pt x="50" y="75"/>
                  <a:pt x="50" y="75"/>
                </a:cubicBezTo>
                <a:cubicBezTo>
                  <a:pt x="50" y="74"/>
                  <a:pt x="50" y="73"/>
                  <a:pt x="51" y="72"/>
                </a:cubicBezTo>
                <a:cubicBezTo>
                  <a:pt x="52" y="71"/>
                  <a:pt x="53" y="71"/>
                  <a:pt x="54" y="71"/>
                </a:cubicBezTo>
                <a:close/>
                <a:moveTo>
                  <a:pt x="9" y="53"/>
                </a:moveTo>
                <a:cubicBezTo>
                  <a:pt x="9" y="133"/>
                  <a:pt x="9" y="133"/>
                  <a:pt x="9" y="133"/>
                </a:cubicBezTo>
                <a:cubicBezTo>
                  <a:pt x="32" y="133"/>
                  <a:pt x="32" y="133"/>
                  <a:pt x="32" y="133"/>
                </a:cubicBezTo>
                <a:cubicBezTo>
                  <a:pt x="32" y="53"/>
                  <a:pt x="32" y="53"/>
                  <a:pt x="32" y="53"/>
                </a:cubicBezTo>
                <a:lnTo>
                  <a:pt x="9" y="53"/>
                </a:lnTo>
                <a:close/>
                <a:moveTo>
                  <a:pt x="5" y="44"/>
                </a:moveTo>
                <a:cubicBezTo>
                  <a:pt x="36" y="44"/>
                  <a:pt x="36" y="44"/>
                  <a:pt x="36" y="44"/>
                </a:cubicBezTo>
                <a:cubicBezTo>
                  <a:pt x="37" y="44"/>
                  <a:pt x="39" y="45"/>
                  <a:pt x="39" y="46"/>
                </a:cubicBezTo>
                <a:cubicBezTo>
                  <a:pt x="40" y="47"/>
                  <a:pt x="41" y="48"/>
                  <a:pt x="41" y="49"/>
                </a:cubicBezTo>
                <a:cubicBezTo>
                  <a:pt x="41" y="138"/>
                  <a:pt x="41" y="138"/>
                  <a:pt x="41" y="138"/>
                </a:cubicBezTo>
                <a:cubicBezTo>
                  <a:pt x="41" y="139"/>
                  <a:pt x="40" y="140"/>
                  <a:pt x="39" y="141"/>
                </a:cubicBezTo>
                <a:cubicBezTo>
                  <a:pt x="39" y="142"/>
                  <a:pt x="37" y="142"/>
                  <a:pt x="36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4" y="142"/>
                  <a:pt x="2" y="142"/>
                  <a:pt x="2" y="141"/>
                </a:cubicBezTo>
                <a:cubicBezTo>
                  <a:pt x="1" y="140"/>
                  <a:pt x="0" y="139"/>
                  <a:pt x="0" y="138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48"/>
                  <a:pt x="1" y="47"/>
                  <a:pt x="2" y="46"/>
                </a:cubicBezTo>
                <a:cubicBezTo>
                  <a:pt x="2" y="45"/>
                  <a:pt x="4" y="44"/>
                  <a:pt x="5" y="44"/>
                </a:cubicBezTo>
                <a:close/>
                <a:moveTo>
                  <a:pt x="108" y="9"/>
                </a:moveTo>
                <a:cubicBezTo>
                  <a:pt x="108" y="133"/>
                  <a:pt x="108" y="133"/>
                  <a:pt x="108" y="133"/>
                </a:cubicBezTo>
                <a:cubicBezTo>
                  <a:pt x="130" y="133"/>
                  <a:pt x="130" y="133"/>
                  <a:pt x="130" y="133"/>
                </a:cubicBezTo>
                <a:cubicBezTo>
                  <a:pt x="130" y="9"/>
                  <a:pt x="130" y="9"/>
                  <a:pt x="130" y="9"/>
                </a:cubicBezTo>
                <a:lnTo>
                  <a:pt x="108" y="9"/>
                </a:lnTo>
                <a:close/>
                <a:moveTo>
                  <a:pt x="103" y="0"/>
                </a:moveTo>
                <a:cubicBezTo>
                  <a:pt x="135" y="0"/>
                  <a:pt x="135" y="0"/>
                  <a:pt x="135" y="0"/>
                </a:cubicBezTo>
                <a:cubicBezTo>
                  <a:pt x="136" y="0"/>
                  <a:pt x="137" y="0"/>
                  <a:pt x="138" y="1"/>
                </a:cubicBezTo>
                <a:cubicBezTo>
                  <a:pt x="139" y="2"/>
                  <a:pt x="139" y="3"/>
                  <a:pt x="139" y="4"/>
                </a:cubicBezTo>
                <a:cubicBezTo>
                  <a:pt x="139" y="138"/>
                  <a:pt x="139" y="138"/>
                  <a:pt x="139" y="138"/>
                </a:cubicBezTo>
                <a:cubicBezTo>
                  <a:pt x="139" y="139"/>
                  <a:pt x="139" y="140"/>
                  <a:pt x="138" y="141"/>
                </a:cubicBezTo>
                <a:cubicBezTo>
                  <a:pt x="137" y="142"/>
                  <a:pt x="136" y="142"/>
                  <a:pt x="135" y="142"/>
                </a:cubicBezTo>
                <a:cubicBezTo>
                  <a:pt x="103" y="142"/>
                  <a:pt x="103" y="142"/>
                  <a:pt x="103" y="142"/>
                </a:cubicBezTo>
                <a:cubicBezTo>
                  <a:pt x="102" y="142"/>
                  <a:pt x="101" y="142"/>
                  <a:pt x="100" y="141"/>
                </a:cubicBezTo>
                <a:cubicBezTo>
                  <a:pt x="99" y="140"/>
                  <a:pt x="99" y="139"/>
                  <a:pt x="99" y="138"/>
                </a:cubicBezTo>
                <a:cubicBezTo>
                  <a:pt x="99" y="4"/>
                  <a:pt x="99" y="4"/>
                  <a:pt x="99" y="4"/>
                </a:cubicBezTo>
                <a:cubicBezTo>
                  <a:pt x="99" y="3"/>
                  <a:pt x="99" y="2"/>
                  <a:pt x="100" y="1"/>
                </a:cubicBezTo>
                <a:cubicBezTo>
                  <a:pt x="101" y="0"/>
                  <a:pt x="102" y="0"/>
                  <a:pt x="10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007196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680196-3C6A-44E3-BA3A-ACB869C27B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Аналитика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6AE208-6E2D-4A07-89E2-0A1F4664D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775" y="1710926"/>
            <a:ext cx="9726295" cy="3728116"/>
          </a:xfrm>
          <a:prstGeom prst="rect">
            <a:avLst/>
          </a:prstGeom>
        </p:spPr>
      </p:pic>
      <p:sp>
        <p:nvSpPr>
          <p:cNvPr id="6" name="Текст 2">
            <a:extLst>
              <a:ext uri="{FF2B5EF4-FFF2-40B4-BE49-F238E27FC236}">
                <a16:creationId xmlns:a16="http://schemas.microsoft.com/office/drawing/2014/main" id="{397E233B-06B3-4969-A19C-0189A1FAE4E8}"/>
              </a:ext>
            </a:extLst>
          </p:cNvPr>
          <p:cNvSpPr txBox="1">
            <a:spLocks/>
          </p:cNvSpPr>
          <p:nvPr/>
        </p:nvSpPr>
        <p:spPr>
          <a:xfrm>
            <a:off x="1120775" y="1708151"/>
            <a:ext cx="9726294" cy="4826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en-US" sz="2000" dirty="0"/>
          </a:p>
          <a:p>
            <a:pPr marL="0" indent="0" hangingPunct="1">
              <a:buNone/>
            </a:pPr>
            <a:endParaRPr lang="en-US" sz="2000" dirty="0"/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en-US" sz="2000" dirty="0"/>
          </a:p>
          <a:p>
            <a:pPr marL="0" indent="0" hangingPunct="1">
              <a:buNone/>
            </a:pPr>
            <a:r>
              <a:rPr lang="ru-RU" sz="2000" dirty="0"/>
              <a:t>Получение </a:t>
            </a:r>
            <a:r>
              <a:rPr lang="ru-RU" sz="2000" dirty="0" err="1"/>
              <a:t>транскрибации</a:t>
            </a:r>
            <a:r>
              <a:rPr lang="ru-RU" sz="2000" dirty="0"/>
              <a:t> диалога</a:t>
            </a:r>
          </a:p>
          <a:p>
            <a:pPr marL="0" indent="0" hangingPunct="1">
              <a:buNone/>
            </a:pPr>
            <a:r>
              <a:rPr lang="ru-RU" sz="2000" dirty="0"/>
              <a:t>Выделение проблемных областей бота</a:t>
            </a:r>
            <a:endParaRPr lang="en-US" sz="2000" dirty="0"/>
          </a:p>
          <a:p>
            <a:pPr marL="0" indent="0" hangingPunct="1"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61586700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Аналитика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120775" y="1708151"/>
            <a:ext cx="9726294" cy="4826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r>
              <a:rPr lang="ru-RU" sz="2000" dirty="0"/>
              <a:t>График с отчетностью:</a:t>
            </a:r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en-US" sz="2000" dirty="0"/>
          </a:p>
          <a:p>
            <a:pPr marL="0" indent="0" hangingPunct="1">
              <a:buNone/>
            </a:pPr>
            <a:endParaRPr lang="en-US" sz="2000" dirty="0"/>
          </a:p>
          <a:p>
            <a:pPr marL="0" indent="0" hangingPunct="1">
              <a:buNone/>
            </a:pPr>
            <a:endParaRPr lang="en-US" sz="2000" dirty="0"/>
          </a:p>
          <a:p>
            <a:pPr marL="0" indent="0" hangingPunct="1">
              <a:buNone/>
            </a:pPr>
            <a:r>
              <a:rPr lang="ru-RU" sz="2000" dirty="0"/>
              <a:t>Доработка/изменение функционала</a:t>
            </a:r>
          </a:p>
          <a:p>
            <a:pPr marL="0" indent="0" hangingPunct="1">
              <a:buNone/>
            </a:pPr>
            <a:r>
              <a:rPr lang="ru-RU" sz="2000" dirty="0"/>
              <a:t>Выделение новых тематик из </a:t>
            </a:r>
            <a:r>
              <a:rPr lang="en-US" sz="2000" dirty="0"/>
              <a:t>catchall</a:t>
            </a:r>
          </a:p>
          <a:p>
            <a:pPr marL="0" indent="0" hangingPunct="1">
              <a:buNone/>
            </a:pPr>
            <a:r>
              <a:rPr lang="ru-RU" sz="2000" dirty="0"/>
              <a:t>Анализ действий пользователя</a:t>
            </a:r>
          </a:p>
          <a:p>
            <a:pPr marL="0" indent="0" hangingPunct="1">
              <a:buNone/>
            </a:pPr>
            <a:r>
              <a:rPr lang="ru-RU" sz="2000" dirty="0"/>
              <a:t>Построение отчетности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97F2FC-DDD0-4220-BC9C-5642BAD41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775" y="2138362"/>
            <a:ext cx="7606005" cy="252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99464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B95B4F-822B-334D-B6FF-0D1F35820C2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898"/>
          <a:stretch/>
        </p:blipFill>
        <p:spPr>
          <a:xfrm>
            <a:off x="0" y="0"/>
            <a:ext cx="12236362" cy="685800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5071CAB-15A5-A646-91E8-2D5C8F908CB1}"/>
              </a:ext>
            </a:extLst>
          </p:cNvPr>
          <p:cNvSpPr/>
          <p:nvPr/>
        </p:nvSpPr>
        <p:spPr>
          <a:xfrm>
            <a:off x="-1" y="3753853"/>
            <a:ext cx="7411454" cy="2535435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3" name="Объект 11">
            <a:extLst>
              <a:ext uri="{FF2B5EF4-FFF2-40B4-BE49-F238E27FC236}">
                <a16:creationId xmlns:a16="http://schemas.microsoft.com/office/drawing/2014/main" id="{C5AE815F-CD39-3F40-8CC6-69794BA2A9DC}"/>
              </a:ext>
            </a:extLst>
          </p:cNvPr>
          <p:cNvSpPr txBox="1">
            <a:spLocks/>
          </p:cNvSpPr>
          <p:nvPr/>
        </p:nvSpPr>
        <p:spPr>
          <a:xfrm>
            <a:off x="707541" y="4264040"/>
            <a:ext cx="5753100" cy="150605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40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Proxima Nova Light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hangingPunct="1"/>
            <a:r>
              <a:rPr lang="ru-RU" dirty="0"/>
              <a:t>Примеры применения</a:t>
            </a:r>
          </a:p>
        </p:txBody>
      </p:sp>
    </p:spTree>
    <p:extLst>
      <p:ext uri="{BB962C8B-B14F-4D97-AF65-F5344CB8AC3E}">
        <p14:creationId xmlns:p14="http://schemas.microsoft.com/office/powerpoint/2010/main" val="416346528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Автоматизация продаж</a:t>
            </a:r>
          </a:p>
        </p:txBody>
      </p:sp>
      <p:sp>
        <p:nvSpPr>
          <p:cNvPr id="4" name="Freeform 582">
            <a:extLst>
              <a:ext uri="{FF2B5EF4-FFF2-40B4-BE49-F238E27FC236}">
                <a16:creationId xmlns:a16="http://schemas.microsoft.com/office/drawing/2014/main" id="{A996B032-29E3-42AD-915D-7BFA7406FD50}"/>
              </a:ext>
            </a:extLst>
          </p:cNvPr>
          <p:cNvSpPr>
            <a:spLocks noEditPoints="1"/>
          </p:cNvSpPr>
          <p:nvPr/>
        </p:nvSpPr>
        <p:spPr bwMode="auto">
          <a:xfrm>
            <a:off x="1492640" y="2539007"/>
            <a:ext cx="2752789" cy="2266257"/>
          </a:xfrm>
          <a:custGeom>
            <a:avLst/>
            <a:gdLst>
              <a:gd name="T0" fmla="*/ 27 w 143"/>
              <a:gd name="T1" fmla="*/ 71 h 129"/>
              <a:gd name="T2" fmla="*/ 33 w 143"/>
              <a:gd name="T3" fmla="*/ 74 h 129"/>
              <a:gd name="T4" fmla="*/ 36 w 143"/>
              <a:gd name="T5" fmla="*/ 80 h 129"/>
              <a:gd name="T6" fmla="*/ 33 w 143"/>
              <a:gd name="T7" fmla="*/ 87 h 129"/>
              <a:gd name="T8" fmla="*/ 27 w 143"/>
              <a:gd name="T9" fmla="*/ 89 h 129"/>
              <a:gd name="T10" fmla="*/ 21 w 143"/>
              <a:gd name="T11" fmla="*/ 87 h 129"/>
              <a:gd name="T12" fmla="*/ 18 w 143"/>
              <a:gd name="T13" fmla="*/ 80 h 129"/>
              <a:gd name="T14" fmla="*/ 21 w 143"/>
              <a:gd name="T15" fmla="*/ 74 h 129"/>
              <a:gd name="T16" fmla="*/ 27 w 143"/>
              <a:gd name="T17" fmla="*/ 71 h 129"/>
              <a:gd name="T18" fmla="*/ 134 w 143"/>
              <a:gd name="T19" fmla="*/ 36 h 129"/>
              <a:gd name="T20" fmla="*/ 131 w 143"/>
              <a:gd name="T21" fmla="*/ 39 h 129"/>
              <a:gd name="T22" fmla="*/ 125 w 143"/>
              <a:gd name="T23" fmla="*/ 40 h 129"/>
              <a:gd name="T24" fmla="*/ 14 w 143"/>
              <a:gd name="T25" fmla="*/ 40 h 129"/>
              <a:gd name="T26" fmla="*/ 10 w 143"/>
              <a:gd name="T27" fmla="*/ 41 h 129"/>
              <a:gd name="T28" fmla="*/ 9 w 143"/>
              <a:gd name="T29" fmla="*/ 45 h 129"/>
              <a:gd name="T30" fmla="*/ 9 w 143"/>
              <a:gd name="T31" fmla="*/ 116 h 129"/>
              <a:gd name="T32" fmla="*/ 10 w 143"/>
              <a:gd name="T33" fmla="*/ 119 h 129"/>
              <a:gd name="T34" fmla="*/ 14 w 143"/>
              <a:gd name="T35" fmla="*/ 120 h 129"/>
              <a:gd name="T36" fmla="*/ 130 w 143"/>
              <a:gd name="T37" fmla="*/ 120 h 129"/>
              <a:gd name="T38" fmla="*/ 133 w 143"/>
              <a:gd name="T39" fmla="*/ 119 h 129"/>
              <a:gd name="T40" fmla="*/ 134 w 143"/>
              <a:gd name="T41" fmla="*/ 116 h 129"/>
              <a:gd name="T42" fmla="*/ 134 w 143"/>
              <a:gd name="T43" fmla="*/ 36 h 129"/>
              <a:gd name="T44" fmla="*/ 31 w 143"/>
              <a:gd name="T45" fmla="*/ 9 h 129"/>
              <a:gd name="T46" fmla="*/ 28 w 143"/>
              <a:gd name="T47" fmla="*/ 10 h 129"/>
              <a:gd name="T48" fmla="*/ 27 w 143"/>
              <a:gd name="T49" fmla="*/ 13 h 129"/>
              <a:gd name="T50" fmla="*/ 27 w 143"/>
              <a:gd name="T51" fmla="*/ 31 h 129"/>
              <a:gd name="T52" fmla="*/ 125 w 143"/>
              <a:gd name="T53" fmla="*/ 31 h 129"/>
              <a:gd name="T54" fmla="*/ 128 w 143"/>
              <a:gd name="T55" fmla="*/ 31 h 129"/>
              <a:gd name="T56" fmla="*/ 129 w 143"/>
              <a:gd name="T57" fmla="*/ 29 h 129"/>
              <a:gd name="T58" fmla="*/ 129 w 143"/>
              <a:gd name="T59" fmla="*/ 29 h 129"/>
              <a:gd name="T60" fmla="*/ 31 w 143"/>
              <a:gd name="T61" fmla="*/ 9 h 129"/>
              <a:gd name="T62" fmla="*/ 31 w 143"/>
              <a:gd name="T63" fmla="*/ 0 h 129"/>
              <a:gd name="T64" fmla="*/ 32 w 143"/>
              <a:gd name="T65" fmla="*/ 0 h 129"/>
              <a:gd name="T66" fmla="*/ 132 w 143"/>
              <a:gd name="T67" fmla="*/ 20 h 129"/>
              <a:gd name="T68" fmla="*/ 143 w 143"/>
              <a:gd name="T69" fmla="*/ 34 h 129"/>
              <a:gd name="T70" fmla="*/ 143 w 143"/>
              <a:gd name="T71" fmla="*/ 116 h 129"/>
              <a:gd name="T72" fmla="*/ 139 w 143"/>
              <a:gd name="T73" fmla="*/ 125 h 129"/>
              <a:gd name="T74" fmla="*/ 130 w 143"/>
              <a:gd name="T75" fmla="*/ 129 h 129"/>
              <a:gd name="T76" fmla="*/ 14 w 143"/>
              <a:gd name="T77" fmla="*/ 129 h 129"/>
              <a:gd name="T78" fmla="*/ 4 w 143"/>
              <a:gd name="T79" fmla="*/ 125 h 129"/>
              <a:gd name="T80" fmla="*/ 0 w 143"/>
              <a:gd name="T81" fmla="*/ 116 h 129"/>
              <a:gd name="T82" fmla="*/ 0 w 143"/>
              <a:gd name="T83" fmla="*/ 45 h 129"/>
              <a:gd name="T84" fmla="*/ 4 w 143"/>
              <a:gd name="T85" fmla="*/ 35 h 129"/>
              <a:gd name="T86" fmla="*/ 14 w 143"/>
              <a:gd name="T87" fmla="*/ 31 h 129"/>
              <a:gd name="T88" fmla="*/ 18 w 143"/>
              <a:gd name="T89" fmla="*/ 31 h 129"/>
              <a:gd name="T90" fmla="*/ 18 w 143"/>
              <a:gd name="T91" fmla="*/ 13 h 129"/>
              <a:gd name="T92" fmla="*/ 22 w 143"/>
              <a:gd name="T93" fmla="*/ 4 h 129"/>
              <a:gd name="T94" fmla="*/ 31 w 143"/>
              <a:gd name="T95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43" h="129">
                <a:moveTo>
                  <a:pt x="27" y="71"/>
                </a:moveTo>
                <a:cubicBezTo>
                  <a:pt x="29" y="71"/>
                  <a:pt x="31" y="72"/>
                  <a:pt x="33" y="74"/>
                </a:cubicBezTo>
                <a:cubicBezTo>
                  <a:pt x="35" y="76"/>
                  <a:pt x="36" y="78"/>
                  <a:pt x="36" y="80"/>
                </a:cubicBezTo>
                <a:cubicBezTo>
                  <a:pt x="36" y="83"/>
                  <a:pt x="35" y="85"/>
                  <a:pt x="33" y="87"/>
                </a:cubicBezTo>
                <a:cubicBezTo>
                  <a:pt x="31" y="88"/>
                  <a:pt x="29" y="89"/>
                  <a:pt x="27" y="89"/>
                </a:cubicBezTo>
                <a:cubicBezTo>
                  <a:pt x="25" y="89"/>
                  <a:pt x="22" y="88"/>
                  <a:pt x="21" y="87"/>
                </a:cubicBezTo>
                <a:cubicBezTo>
                  <a:pt x="19" y="85"/>
                  <a:pt x="18" y="83"/>
                  <a:pt x="18" y="80"/>
                </a:cubicBezTo>
                <a:cubicBezTo>
                  <a:pt x="18" y="78"/>
                  <a:pt x="19" y="76"/>
                  <a:pt x="21" y="74"/>
                </a:cubicBezTo>
                <a:cubicBezTo>
                  <a:pt x="22" y="72"/>
                  <a:pt x="25" y="71"/>
                  <a:pt x="27" y="71"/>
                </a:cubicBezTo>
                <a:close/>
                <a:moveTo>
                  <a:pt x="134" y="36"/>
                </a:moveTo>
                <a:cubicBezTo>
                  <a:pt x="134" y="37"/>
                  <a:pt x="133" y="38"/>
                  <a:pt x="131" y="39"/>
                </a:cubicBezTo>
                <a:cubicBezTo>
                  <a:pt x="130" y="40"/>
                  <a:pt x="128" y="40"/>
                  <a:pt x="125" y="40"/>
                </a:cubicBezTo>
                <a:cubicBezTo>
                  <a:pt x="14" y="40"/>
                  <a:pt x="14" y="40"/>
                  <a:pt x="14" y="40"/>
                </a:cubicBezTo>
                <a:cubicBezTo>
                  <a:pt x="12" y="40"/>
                  <a:pt x="11" y="41"/>
                  <a:pt x="10" y="41"/>
                </a:cubicBezTo>
                <a:cubicBezTo>
                  <a:pt x="10" y="42"/>
                  <a:pt x="9" y="43"/>
                  <a:pt x="9" y="45"/>
                </a:cubicBezTo>
                <a:cubicBezTo>
                  <a:pt x="9" y="116"/>
                  <a:pt x="9" y="116"/>
                  <a:pt x="9" y="116"/>
                </a:cubicBezTo>
                <a:cubicBezTo>
                  <a:pt x="9" y="117"/>
                  <a:pt x="10" y="118"/>
                  <a:pt x="10" y="119"/>
                </a:cubicBezTo>
                <a:cubicBezTo>
                  <a:pt x="11" y="120"/>
                  <a:pt x="12" y="120"/>
                  <a:pt x="14" y="120"/>
                </a:cubicBezTo>
                <a:cubicBezTo>
                  <a:pt x="130" y="120"/>
                  <a:pt x="130" y="120"/>
                  <a:pt x="130" y="120"/>
                </a:cubicBezTo>
                <a:cubicBezTo>
                  <a:pt x="131" y="120"/>
                  <a:pt x="132" y="120"/>
                  <a:pt x="133" y="119"/>
                </a:cubicBezTo>
                <a:cubicBezTo>
                  <a:pt x="134" y="118"/>
                  <a:pt x="134" y="117"/>
                  <a:pt x="134" y="116"/>
                </a:cubicBezTo>
                <a:lnTo>
                  <a:pt x="134" y="36"/>
                </a:lnTo>
                <a:close/>
                <a:moveTo>
                  <a:pt x="31" y="9"/>
                </a:moveTo>
                <a:cubicBezTo>
                  <a:pt x="30" y="9"/>
                  <a:pt x="29" y="9"/>
                  <a:pt x="28" y="10"/>
                </a:cubicBezTo>
                <a:cubicBezTo>
                  <a:pt x="27" y="11"/>
                  <a:pt x="27" y="12"/>
                  <a:pt x="27" y="13"/>
                </a:cubicBezTo>
                <a:cubicBezTo>
                  <a:pt x="27" y="31"/>
                  <a:pt x="27" y="31"/>
                  <a:pt x="27" y="31"/>
                </a:cubicBezTo>
                <a:cubicBezTo>
                  <a:pt x="125" y="31"/>
                  <a:pt x="125" y="31"/>
                  <a:pt x="125" y="31"/>
                </a:cubicBezTo>
                <a:cubicBezTo>
                  <a:pt x="126" y="31"/>
                  <a:pt x="127" y="31"/>
                  <a:pt x="128" y="31"/>
                </a:cubicBezTo>
                <a:cubicBezTo>
                  <a:pt x="128" y="30"/>
                  <a:pt x="129" y="30"/>
                  <a:pt x="129" y="29"/>
                </a:cubicBezTo>
                <a:cubicBezTo>
                  <a:pt x="129" y="29"/>
                  <a:pt x="130" y="29"/>
                  <a:pt x="129" y="29"/>
                </a:cubicBezTo>
                <a:lnTo>
                  <a:pt x="31" y="9"/>
                </a:lnTo>
                <a:close/>
                <a:moveTo>
                  <a:pt x="31" y="0"/>
                </a:moveTo>
                <a:cubicBezTo>
                  <a:pt x="32" y="0"/>
                  <a:pt x="32" y="0"/>
                  <a:pt x="32" y="0"/>
                </a:cubicBezTo>
                <a:cubicBezTo>
                  <a:pt x="132" y="20"/>
                  <a:pt x="132" y="20"/>
                  <a:pt x="132" y="20"/>
                </a:cubicBezTo>
                <a:cubicBezTo>
                  <a:pt x="140" y="22"/>
                  <a:pt x="143" y="27"/>
                  <a:pt x="143" y="34"/>
                </a:cubicBezTo>
                <a:cubicBezTo>
                  <a:pt x="143" y="116"/>
                  <a:pt x="143" y="116"/>
                  <a:pt x="143" y="116"/>
                </a:cubicBezTo>
                <a:cubicBezTo>
                  <a:pt x="143" y="120"/>
                  <a:pt x="142" y="123"/>
                  <a:pt x="139" y="125"/>
                </a:cubicBezTo>
                <a:cubicBezTo>
                  <a:pt x="137" y="128"/>
                  <a:pt x="133" y="129"/>
                  <a:pt x="130" y="129"/>
                </a:cubicBezTo>
                <a:cubicBezTo>
                  <a:pt x="14" y="129"/>
                  <a:pt x="14" y="129"/>
                  <a:pt x="14" y="129"/>
                </a:cubicBezTo>
                <a:cubicBezTo>
                  <a:pt x="10" y="129"/>
                  <a:pt x="7" y="128"/>
                  <a:pt x="4" y="125"/>
                </a:cubicBezTo>
                <a:cubicBezTo>
                  <a:pt x="1" y="123"/>
                  <a:pt x="0" y="120"/>
                  <a:pt x="0" y="116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1"/>
                  <a:pt x="1" y="38"/>
                  <a:pt x="4" y="35"/>
                </a:cubicBezTo>
                <a:cubicBezTo>
                  <a:pt x="7" y="32"/>
                  <a:pt x="10" y="31"/>
                  <a:pt x="14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13"/>
                  <a:pt x="18" y="13"/>
                  <a:pt x="18" y="13"/>
                </a:cubicBezTo>
                <a:cubicBezTo>
                  <a:pt x="18" y="10"/>
                  <a:pt x="19" y="6"/>
                  <a:pt x="22" y="4"/>
                </a:cubicBezTo>
                <a:cubicBezTo>
                  <a:pt x="25" y="1"/>
                  <a:pt x="28" y="0"/>
                  <a:pt x="3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7533779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ounded Rectangle 39">
            <a:extLst>
              <a:ext uri="{FF2B5EF4-FFF2-40B4-BE49-F238E27FC236}">
                <a16:creationId xmlns:a16="http://schemas.microsoft.com/office/drawing/2014/main" id="{60418917-7C4C-4144-ADA6-C4D8EEED38AE}"/>
              </a:ext>
            </a:extLst>
          </p:cNvPr>
          <p:cNvSpPr/>
          <p:nvPr/>
        </p:nvSpPr>
        <p:spPr>
          <a:xfrm>
            <a:off x="5461882" y="4772905"/>
            <a:ext cx="2006178" cy="1548064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44" name="Rounded Rectangle 39">
            <a:extLst>
              <a:ext uri="{FF2B5EF4-FFF2-40B4-BE49-F238E27FC236}">
                <a16:creationId xmlns:a16="http://schemas.microsoft.com/office/drawing/2014/main" id="{7D92AF72-06A9-42AA-9A28-59B2C761176E}"/>
              </a:ext>
            </a:extLst>
          </p:cNvPr>
          <p:cNvSpPr/>
          <p:nvPr/>
        </p:nvSpPr>
        <p:spPr>
          <a:xfrm>
            <a:off x="5461882" y="3033856"/>
            <a:ext cx="2006178" cy="1548064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43" name="Rounded Rectangle 39">
            <a:extLst>
              <a:ext uri="{FF2B5EF4-FFF2-40B4-BE49-F238E27FC236}">
                <a16:creationId xmlns:a16="http://schemas.microsoft.com/office/drawing/2014/main" id="{70FD4E0F-7A27-404D-BD9A-DA9CCB061921}"/>
              </a:ext>
            </a:extLst>
          </p:cNvPr>
          <p:cNvSpPr/>
          <p:nvPr/>
        </p:nvSpPr>
        <p:spPr>
          <a:xfrm>
            <a:off x="5461882" y="1332893"/>
            <a:ext cx="2006178" cy="1548064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14E318-70C9-4AF9-AB22-D3C2A47BE9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Исходящие обзвоны</a:t>
            </a:r>
          </a:p>
          <a:p>
            <a:endParaRPr lang="ru-RU" dirty="0"/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181AC217-BAB9-496B-940C-AFD05DD44108}"/>
              </a:ext>
            </a:extLst>
          </p:cNvPr>
          <p:cNvSpPr txBox="1"/>
          <p:nvPr/>
        </p:nvSpPr>
        <p:spPr>
          <a:xfrm>
            <a:off x="1087937" y="2026037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Телефонные звонки по базе активных клиентов.</a:t>
            </a:r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BB5C3E58-E3B3-48C9-BF74-3EB6904E0CEB}"/>
              </a:ext>
            </a:extLst>
          </p:cNvPr>
          <p:cNvSpPr txBox="1"/>
          <p:nvPr/>
        </p:nvSpPr>
        <p:spPr>
          <a:xfrm>
            <a:off x="1087938" y="1654609"/>
            <a:ext cx="3149770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</a:t>
            </a: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BC6B2FF8-A7CC-4CE1-BBA9-A1ABF36F5D84}"/>
              </a:ext>
            </a:extLst>
          </p:cNvPr>
          <p:cNvSpPr txBox="1"/>
          <p:nvPr/>
        </p:nvSpPr>
        <p:spPr>
          <a:xfrm>
            <a:off x="1087935" y="3384937"/>
            <a:ext cx="4392806" cy="471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lvl="1" defTabSz="412740">
              <a:lnSpc>
                <a:spcPct val="130000"/>
              </a:lnSpc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sym typeface="Helvetica Neue Light"/>
              </a:rPr>
              <a:t>Увеличить количество заказов. Снизить стоимость контакта. Автоматизировать процесс обзвона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6128B3F3-F65E-4BFB-8651-D40452FDE82C}"/>
              </a:ext>
            </a:extLst>
          </p:cNvPr>
          <p:cNvSpPr txBox="1"/>
          <p:nvPr/>
        </p:nvSpPr>
        <p:spPr>
          <a:xfrm>
            <a:off x="1087938" y="3038909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Задача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12" name="pointer-06.png" descr="pointer-06.png">
            <a:extLst>
              <a:ext uri="{FF2B5EF4-FFF2-40B4-BE49-F238E27FC236}">
                <a16:creationId xmlns:a16="http://schemas.microsoft.com/office/drawing/2014/main" id="{4D59C7D8-2F63-4722-A1EF-46B24E31C1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6749" y="1784035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ointer-06.png" descr="pointer-06.png">
            <a:extLst>
              <a:ext uri="{FF2B5EF4-FFF2-40B4-BE49-F238E27FC236}">
                <a16:creationId xmlns:a16="http://schemas.microsoft.com/office/drawing/2014/main" id="{2E25C5F9-EF9B-4F8D-8771-C3D7CC288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6749" y="3168336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TextBox 13">
            <a:extLst>
              <a:ext uri="{FF2B5EF4-FFF2-40B4-BE49-F238E27FC236}">
                <a16:creationId xmlns:a16="http://schemas.microsoft.com/office/drawing/2014/main" id="{B6D145C4-8563-444F-AFA5-64E8F472C9F9}"/>
              </a:ext>
            </a:extLst>
          </p:cNvPr>
          <p:cNvSpPr txBox="1"/>
          <p:nvPr/>
        </p:nvSpPr>
        <p:spPr>
          <a:xfrm>
            <a:off x="1087937" y="2672999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Фудтех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E0EFF4F9-30A8-44F9-81A2-1ADC30DDFF0A}"/>
              </a:ext>
            </a:extLst>
          </p:cNvPr>
          <p:cNvSpPr txBox="1"/>
          <p:nvPr/>
        </p:nvSpPr>
        <p:spPr>
          <a:xfrm>
            <a:off x="1087938" y="2301567"/>
            <a:ext cx="3638400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Бизнес</a:t>
            </a:r>
          </a:p>
        </p:txBody>
      </p:sp>
      <p:pic>
        <p:nvPicPr>
          <p:cNvPr id="18" name="pointer-06.png" descr="pointer-06.png">
            <a:extLst>
              <a:ext uri="{FF2B5EF4-FFF2-40B4-BE49-F238E27FC236}">
                <a16:creationId xmlns:a16="http://schemas.microsoft.com/office/drawing/2014/main" id="{7AC53F54-1CBB-4D5F-A340-F5CFAD3F96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6749" y="2430996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TextBox 40">
            <a:extLst>
              <a:ext uri="{FF2B5EF4-FFF2-40B4-BE49-F238E27FC236}">
                <a16:creationId xmlns:a16="http://schemas.microsoft.com/office/drawing/2014/main" id="{A5CE976D-9A0F-4ACA-B72C-05A8395A17A8}"/>
              </a:ext>
            </a:extLst>
          </p:cNvPr>
          <p:cNvSpPr txBox="1"/>
          <p:nvPr/>
        </p:nvSpPr>
        <p:spPr>
          <a:xfrm>
            <a:off x="5711384" y="1472793"/>
            <a:ext cx="1491256" cy="665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50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%</a:t>
            </a:r>
          </a:p>
        </p:txBody>
      </p:sp>
      <p:sp>
        <p:nvSpPr>
          <p:cNvPr id="27" name="TextBox 13">
            <a:extLst>
              <a:ext uri="{FF2B5EF4-FFF2-40B4-BE49-F238E27FC236}">
                <a16:creationId xmlns:a16="http://schemas.microsoft.com/office/drawing/2014/main" id="{CBB12ADD-8480-49D1-AEEF-A8F3FCBC026A}"/>
              </a:ext>
            </a:extLst>
          </p:cNvPr>
          <p:cNvSpPr txBox="1"/>
          <p:nvPr/>
        </p:nvSpPr>
        <p:spPr>
          <a:xfrm>
            <a:off x="5492673" y="2053704"/>
            <a:ext cx="1852475" cy="547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Конверсия</a:t>
            </a:r>
            <a:r>
              <a: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в </a:t>
            </a: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согласие как у живых операторов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0" name="TextBox 40">
            <a:extLst>
              <a:ext uri="{FF2B5EF4-FFF2-40B4-BE49-F238E27FC236}">
                <a16:creationId xmlns:a16="http://schemas.microsoft.com/office/drawing/2014/main" id="{30686832-B2FD-4B83-8B7F-AA3643514D0A}"/>
              </a:ext>
            </a:extLst>
          </p:cNvPr>
          <p:cNvSpPr txBox="1"/>
          <p:nvPr/>
        </p:nvSpPr>
        <p:spPr>
          <a:xfrm>
            <a:off x="5530773" y="3140008"/>
            <a:ext cx="1852475" cy="647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0,7</a:t>
            </a:r>
            <a:r>
              <a:rPr kumimoji="0" sz="3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%</a:t>
            </a:r>
          </a:p>
        </p:txBody>
      </p:sp>
      <p:sp>
        <p:nvSpPr>
          <p:cNvPr id="31" name="TextBox 13">
            <a:extLst>
              <a:ext uri="{FF2B5EF4-FFF2-40B4-BE49-F238E27FC236}">
                <a16:creationId xmlns:a16="http://schemas.microsoft.com/office/drawing/2014/main" id="{A71003C1-5CE7-4B4E-9EE7-9F10952E78E9}"/>
              </a:ext>
            </a:extLst>
          </p:cNvPr>
          <p:cNvSpPr txBox="1"/>
          <p:nvPr/>
        </p:nvSpPr>
        <p:spPr>
          <a:xfrm>
            <a:off x="5543473" y="3733619"/>
            <a:ext cx="1852475" cy="523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Бота</a:t>
            </a:r>
            <a:r>
              <a: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распознали</a:t>
            </a:r>
            <a:r>
              <a: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</a:p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менее</a:t>
            </a:r>
            <a:r>
              <a: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1% </a:t>
            </a:r>
          </a:p>
        </p:txBody>
      </p:sp>
      <p:pic>
        <p:nvPicPr>
          <p:cNvPr id="1026" name="Picture 2" descr="100+ Call Pictures | Download Free Images on Unsplash">
            <a:extLst>
              <a:ext uri="{FF2B5EF4-FFF2-40B4-BE49-F238E27FC236}">
                <a16:creationId xmlns:a16="http://schemas.microsoft.com/office/drawing/2014/main" id="{5E2C60D2-39B1-4CF5-B0BF-B90B5F571B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6"/>
          <a:stretch/>
        </p:blipFill>
        <p:spPr bwMode="auto">
          <a:xfrm>
            <a:off x="7575474" y="2149385"/>
            <a:ext cx="4622290" cy="37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40">
            <a:extLst>
              <a:ext uri="{FF2B5EF4-FFF2-40B4-BE49-F238E27FC236}">
                <a16:creationId xmlns:a16="http://schemas.microsoft.com/office/drawing/2014/main" id="{D0251DD0-4FEC-45DF-9881-A78BC07B3F0A}"/>
              </a:ext>
            </a:extLst>
          </p:cNvPr>
          <p:cNvSpPr txBox="1"/>
          <p:nvPr/>
        </p:nvSpPr>
        <p:spPr>
          <a:xfrm>
            <a:off x="5552539" y="4990585"/>
            <a:ext cx="1852475" cy="647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3100" dirty="0">
                <a:solidFill>
                  <a:srgbClr val="FFFFFF"/>
                </a:solidFill>
                <a:latin typeface="Helvetica Neue"/>
              </a:rPr>
              <a:t>10</a:t>
            </a:r>
            <a:r>
              <a:rPr kumimoji="0" sz="3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%</a:t>
            </a:r>
          </a:p>
        </p:txBody>
      </p:sp>
      <p:sp>
        <p:nvSpPr>
          <p:cNvPr id="38" name="TextBox 13">
            <a:extLst>
              <a:ext uri="{FF2B5EF4-FFF2-40B4-BE49-F238E27FC236}">
                <a16:creationId xmlns:a16="http://schemas.microsoft.com/office/drawing/2014/main" id="{F8C473A3-A383-429A-A3B0-DAE4B3BB3016}"/>
              </a:ext>
            </a:extLst>
          </p:cNvPr>
          <p:cNvSpPr txBox="1"/>
          <p:nvPr/>
        </p:nvSpPr>
        <p:spPr>
          <a:xfrm>
            <a:off x="5565239" y="5584196"/>
            <a:ext cx="1852475" cy="547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Увеличились заказы после первого обзвона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9" name="TextBox 13">
            <a:extLst>
              <a:ext uri="{FF2B5EF4-FFF2-40B4-BE49-F238E27FC236}">
                <a16:creationId xmlns:a16="http://schemas.microsoft.com/office/drawing/2014/main" id="{1062D53D-E1B1-4005-B70A-8AA519A88EBA}"/>
              </a:ext>
            </a:extLst>
          </p:cNvPr>
          <p:cNvSpPr txBox="1"/>
          <p:nvPr/>
        </p:nvSpPr>
        <p:spPr>
          <a:xfrm>
            <a:off x="1091050" y="4021733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lang="ru-RU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Что умеет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40" name="pointer-06.png" descr="pointer-06.png">
            <a:extLst>
              <a:ext uri="{FF2B5EF4-FFF2-40B4-BE49-F238E27FC236}">
                <a16:creationId xmlns:a16="http://schemas.microsoft.com/office/drawing/2014/main" id="{F05680C4-D1C8-4010-BB6A-2D1D051904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9861" y="415116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extBox 13">
            <a:extLst>
              <a:ext uri="{FF2B5EF4-FFF2-40B4-BE49-F238E27FC236}">
                <a16:creationId xmlns:a16="http://schemas.microsoft.com/office/drawing/2014/main" id="{DACB96BD-095E-40C6-8B6C-3D3F22E908F6}"/>
              </a:ext>
            </a:extLst>
          </p:cNvPr>
          <p:cNvSpPr txBox="1"/>
          <p:nvPr/>
        </p:nvSpPr>
        <p:spPr>
          <a:xfrm>
            <a:off x="1091050" y="4392843"/>
            <a:ext cx="4392806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Самостоятельно выгружает базу номеров, звонит по расписанию и получает обратную связь от клиентов.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Присылает клиентам, прошедшим опрос, </a:t>
            </a:r>
            <a:r>
              <a:rPr lang="ru-RU" sz="1000" b="0" dirty="0" err="1">
                <a:solidFill>
                  <a:schemeClr val="accent4"/>
                </a:solidFill>
                <a:latin typeface="Helvetica Neue Light"/>
              </a:rPr>
              <a:t>промокод</a:t>
            </a: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 в SMS со скидкой на следующий заказ.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При получении негативной связи отрабатывает ее: извиняется и предлагая скидку без прохождения опроса.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Записывает звонки и переводит речь в текст.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Анализирует диалоги и сохраняет полученные данные в понятные графики.</a:t>
            </a:r>
          </a:p>
        </p:txBody>
      </p:sp>
      <p:pic>
        <p:nvPicPr>
          <p:cNvPr id="3" name="bot_tanya_fin">
            <a:hlinkClick r:id="" action="ppaction://media"/>
            <a:extLst>
              <a:ext uri="{FF2B5EF4-FFF2-40B4-BE49-F238E27FC236}">
                <a16:creationId xmlns:a16="http://schemas.microsoft.com/office/drawing/2014/main" id="{4041B7B1-D27D-4930-96E3-28155A3E37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642937" y="749836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27706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9">
            <a:extLst>
              <a:ext uri="{FF2B5EF4-FFF2-40B4-BE49-F238E27FC236}">
                <a16:creationId xmlns:a16="http://schemas.microsoft.com/office/drawing/2014/main" id="{277BB2DB-24D9-4596-95D3-8A6073DAF2C2}"/>
              </a:ext>
            </a:extLst>
          </p:cNvPr>
          <p:cNvSpPr/>
          <p:nvPr/>
        </p:nvSpPr>
        <p:spPr>
          <a:xfrm>
            <a:off x="5481161" y="5044199"/>
            <a:ext cx="2006178" cy="1548064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4" name="Rounded Rectangle 39">
            <a:extLst>
              <a:ext uri="{FF2B5EF4-FFF2-40B4-BE49-F238E27FC236}">
                <a16:creationId xmlns:a16="http://schemas.microsoft.com/office/drawing/2014/main" id="{A2336068-114C-4264-A3A1-489706FD0643}"/>
              </a:ext>
            </a:extLst>
          </p:cNvPr>
          <p:cNvSpPr/>
          <p:nvPr/>
        </p:nvSpPr>
        <p:spPr>
          <a:xfrm>
            <a:off x="5453921" y="3403998"/>
            <a:ext cx="2006178" cy="1548064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3" name="Rounded Rectangle 39">
            <a:extLst>
              <a:ext uri="{FF2B5EF4-FFF2-40B4-BE49-F238E27FC236}">
                <a16:creationId xmlns:a16="http://schemas.microsoft.com/office/drawing/2014/main" id="{ACE6D175-2D97-439B-8BF2-278D2DAD83D2}"/>
              </a:ext>
            </a:extLst>
          </p:cNvPr>
          <p:cNvSpPr/>
          <p:nvPr/>
        </p:nvSpPr>
        <p:spPr>
          <a:xfrm>
            <a:off x="5461882" y="1741122"/>
            <a:ext cx="2006178" cy="1548064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47795D-14D9-4661-8B97-857CFDD70B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Исходящие обзвоны</a:t>
            </a: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2E36576C-8CFB-41D2-A4EA-1686CBDBD402}"/>
              </a:ext>
            </a:extLst>
          </p:cNvPr>
          <p:cNvSpPr txBox="1"/>
          <p:nvPr/>
        </p:nvSpPr>
        <p:spPr>
          <a:xfrm>
            <a:off x="1087937" y="2026037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Телефонные звонки по базе активных клиентов.</a:t>
            </a:r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51FAE5C2-9945-4F14-A301-83D4F7762891}"/>
              </a:ext>
            </a:extLst>
          </p:cNvPr>
          <p:cNvSpPr txBox="1"/>
          <p:nvPr/>
        </p:nvSpPr>
        <p:spPr>
          <a:xfrm>
            <a:off x="1087938" y="1654609"/>
            <a:ext cx="3149770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</a:t>
            </a: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B7B83A3A-254C-4A8B-B104-BC054747D090}"/>
              </a:ext>
            </a:extLst>
          </p:cNvPr>
          <p:cNvSpPr txBox="1"/>
          <p:nvPr/>
        </p:nvSpPr>
        <p:spPr>
          <a:xfrm>
            <a:off x="1087935" y="3384937"/>
            <a:ext cx="4392806" cy="671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Автоматизировать телефонные продажи,</a:t>
            </a:r>
            <a:b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создать максимально реалистичный сценарий диалога и добиться конверсии в покупку.</a:t>
            </a: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4717951E-9FFC-4719-8FB5-BDA296F530C1}"/>
              </a:ext>
            </a:extLst>
          </p:cNvPr>
          <p:cNvSpPr txBox="1"/>
          <p:nvPr/>
        </p:nvSpPr>
        <p:spPr>
          <a:xfrm>
            <a:off x="1087938" y="3038909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Задача</a:t>
            </a:r>
          </a:p>
        </p:txBody>
      </p:sp>
      <p:pic>
        <p:nvPicPr>
          <p:cNvPr id="12" name="pointer-06.png" descr="pointer-06.png">
            <a:extLst>
              <a:ext uri="{FF2B5EF4-FFF2-40B4-BE49-F238E27FC236}">
                <a16:creationId xmlns:a16="http://schemas.microsoft.com/office/drawing/2014/main" id="{D786A05C-EDED-44D5-A6E2-9954CA78CC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6749" y="1784035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ointer-06.png" descr="pointer-06.png">
            <a:extLst>
              <a:ext uri="{FF2B5EF4-FFF2-40B4-BE49-F238E27FC236}">
                <a16:creationId xmlns:a16="http://schemas.microsoft.com/office/drawing/2014/main" id="{A39269FC-2DCC-44A5-84E9-0BECD3A912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6749" y="3168336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F6F687D-E2D9-4A67-873F-EF1656CACB39}"/>
              </a:ext>
            </a:extLst>
          </p:cNvPr>
          <p:cNvSpPr txBox="1"/>
          <p:nvPr/>
        </p:nvSpPr>
        <p:spPr>
          <a:xfrm>
            <a:off x="1085811" y="4178030"/>
            <a:ext cx="3940250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Учтены все основные вопросы: </a:t>
            </a:r>
          </a:p>
        </p:txBody>
      </p:sp>
      <p:pic>
        <p:nvPicPr>
          <p:cNvPr id="15" name="pointer-06.png" descr="pointer-06.png">
            <a:extLst>
              <a:ext uri="{FF2B5EF4-FFF2-40B4-BE49-F238E27FC236}">
                <a16:creationId xmlns:a16="http://schemas.microsoft.com/office/drawing/2014/main" id="{2C1D40AD-2AE5-44D5-B2A7-254791ECA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6749" y="428975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TextBox 13">
            <a:extLst>
              <a:ext uri="{FF2B5EF4-FFF2-40B4-BE49-F238E27FC236}">
                <a16:creationId xmlns:a16="http://schemas.microsoft.com/office/drawing/2014/main" id="{08B0DB28-9524-46C3-AB5A-FF1CCAE46CF3}"/>
              </a:ext>
            </a:extLst>
          </p:cNvPr>
          <p:cNvSpPr txBox="1"/>
          <p:nvPr/>
        </p:nvSpPr>
        <p:spPr>
          <a:xfrm>
            <a:off x="1087937" y="2672999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Федеральный оператор связи.</a:t>
            </a: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6FEBA1B0-0AC7-42B8-A461-DFEA0BFEEF21}"/>
              </a:ext>
            </a:extLst>
          </p:cNvPr>
          <p:cNvSpPr txBox="1"/>
          <p:nvPr/>
        </p:nvSpPr>
        <p:spPr>
          <a:xfrm>
            <a:off x="1087938" y="2301567"/>
            <a:ext cx="3638400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Бизнес</a:t>
            </a:r>
          </a:p>
        </p:txBody>
      </p:sp>
      <p:pic>
        <p:nvPicPr>
          <p:cNvPr id="18" name="pointer-06.png" descr="pointer-06.png">
            <a:extLst>
              <a:ext uri="{FF2B5EF4-FFF2-40B4-BE49-F238E27FC236}">
                <a16:creationId xmlns:a16="http://schemas.microsoft.com/office/drawing/2014/main" id="{95AE8784-D3CC-46FF-9948-340954DB6B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6749" y="2430996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TextBox 13">
            <a:extLst>
              <a:ext uri="{FF2B5EF4-FFF2-40B4-BE49-F238E27FC236}">
                <a16:creationId xmlns:a16="http://schemas.microsoft.com/office/drawing/2014/main" id="{90962D84-B5FD-490E-B549-4CD7AB2D5852}"/>
              </a:ext>
            </a:extLst>
          </p:cNvPr>
          <p:cNvSpPr txBox="1"/>
          <p:nvPr/>
        </p:nvSpPr>
        <p:spPr>
          <a:xfrm>
            <a:off x="1085814" y="4847673"/>
            <a:ext cx="4994543" cy="666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Корректировка в режиме «онлайн»</a:t>
            </a:r>
          </a:p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на основе реакции клиентов</a:t>
            </a:r>
          </a:p>
        </p:txBody>
      </p:sp>
      <p:pic>
        <p:nvPicPr>
          <p:cNvPr id="20" name="pointer-06.png" descr="pointer-06.png">
            <a:extLst>
              <a:ext uri="{FF2B5EF4-FFF2-40B4-BE49-F238E27FC236}">
                <a16:creationId xmlns:a16="http://schemas.microsoft.com/office/drawing/2014/main" id="{ECA653DB-B8E7-4843-AC91-69462DB8E1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6749" y="5001035"/>
            <a:ext cx="123798" cy="11202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TextBox 40">
            <a:extLst>
              <a:ext uri="{FF2B5EF4-FFF2-40B4-BE49-F238E27FC236}">
                <a16:creationId xmlns:a16="http://schemas.microsoft.com/office/drawing/2014/main" id="{D82AE397-B71E-4CF3-9525-CDF4B27FDFF7}"/>
              </a:ext>
            </a:extLst>
          </p:cNvPr>
          <p:cNvSpPr txBox="1"/>
          <p:nvPr/>
        </p:nvSpPr>
        <p:spPr>
          <a:xfrm>
            <a:off x="1101283" y="5670708"/>
            <a:ext cx="2883070" cy="414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1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2 043 000 абонентов</a:t>
            </a:r>
          </a:p>
        </p:txBody>
      </p:sp>
      <p:sp>
        <p:nvSpPr>
          <p:cNvPr id="22" name="TextBox 13">
            <a:extLst>
              <a:ext uri="{FF2B5EF4-FFF2-40B4-BE49-F238E27FC236}">
                <a16:creationId xmlns:a16="http://schemas.microsoft.com/office/drawing/2014/main" id="{ABD98531-3A4F-4064-95FF-16D5A271CEAC}"/>
              </a:ext>
            </a:extLst>
          </p:cNvPr>
          <p:cNvSpPr txBox="1"/>
          <p:nvPr/>
        </p:nvSpPr>
        <p:spPr>
          <a:xfrm>
            <a:off x="1085811" y="4526638"/>
            <a:ext cx="3940250" cy="28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изменение тарифа, оплата, комиссия и т.п.</a:t>
            </a:r>
          </a:p>
        </p:txBody>
      </p:sp>
      <p:pic>
        <p:nvPicPr>
          <p:cNvPr id="23" name="pointer-06.png" descr="pointer-06.png">
            <a:extLst>
              <a:ext uri="{FF2B5EF4-FFF2-40B4-BE49-F238E27FC236}">
                <a16:creationId xmlns:a16="http://schemas.microsoft.com/office/drawing/2014/main" id="{0E615C73-5033-4187-B542-848A2231AF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6749" y="5795840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pointer-06.png" descr="pointer-06.png">
            <a:extLst>
              <a:ext uri="{FF2B5EF4-FFF2-40B4-BE49-F238E27FC236}">
                <a16:creationId xmlns:a16="http://schemas.microsoft.com/office/drawing/2014/main" id="{E77B1FC6-5325-49A1-9249-A9E8D16EC9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6749" y="629114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TextBox 40">
            <a:extLst>
              <a:ext uri="{FF2B5EF4-FFF2-40B4-BE49-F238E27FC236}">
                <a16:creationId xmlns:a16="http://schemas.microsoft.com/office/drawing/2014/main" id="{09B84BB4-575B-42DE-B773-56A96EBCB95E}"/>
              </a:ext>
            </a:extLst>
          </p:cNvPr>
          <p:cNvSpPr txBox="1"/>
          <p:nvPr/>
        </p:nvSpPr>
        <p:spPr>
          <a:xfrm>
            <a:off x="1101282" y="6116894"/>
            <a:ext cx="3788715" cy="414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1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1000+ одновременных вызовов</a:t>
            </a:r>
          </a:p>
        </p:txBody>
      </p:sp>
      <p:sp>
        <p:nvSpPr>
          <p:cNvPr id="26" name="TextBox 40">
            <a:extLst>
              <a:ext uri="{FF2B5EF4-FFF2-40B4-BE49-F238E27FC236}">
                <a16:creationId xmlns:a16="http://schemas.microsoft.com/office/drawing/2014/main" id="{FBB5115E-813A-46FF-9255-11A4A19F74F6}"/>
              </a:ext>
            </a:extLst>
          </p:cNvPr>
          <p:cNvSpPr txBox="1"/>
          <p:nvPr/>
        </p:nvSpPr>
        <p:spPr>
          <a:xfrm>
            <a:off x="5711384" y="2004635"/>
            <a:ext cx="1491256" cy="574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21,3%</a:t>
            </a:r>
          </a:p>
        </p:txBody>
      </p:sp>
      <p:sp>
        <p:nvSpPr>
          <p:cNvPr id="27" name="TextBox 13">
            <a:extLst>
              <a:ext uri="{FF2B5EF4-FFF2-40B4-BE49-F238E27FC236}">
                <a16:creationId xmlns:a16="http://schemas.microsoft.com/office/drawing/2014/main" id="{A878B879-FD97-4DB4-84B1-4C622A9A3FAC}"/>
              </a:ext>
            </a:extLst>
          </p:cNvPr>
          <p:cNvSpPr txBox="1"/>
          <p:nvPr/>
        </p:nvSpPr>
        <p:spPr>
          <a:xfrm>
            <a:off x="5492673" y="2585546"/>
            <a:ext cx="1852475" cy="523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Конверсия в заказ услуги</a:t>
            </a:r>
          </a:p>
        </p:txBody>
      </p:sp>
      <p:sp>
        <p:nvSpPr>
          <p:cNvPr id="28" name="TextBox 40">
            <a:extLst>
              <a:ext uri="{FF2B5EF4-FFF2-40B4-BE49-F238E27FC236}">
                <a16:creationId xmlns:a16="http://schemas.microsoft.com/office/drawing/2014/main" id="{5A885D3A-486F-4C23-BC71-1777C41A0031}"/>
              </a:ext>
            </a:extLst>
          </p:cNvPr>
          <p:cNvSpPr txBox="1"/>
          <p:nvPr/>
        </p:nvSpPr>
        <p:spPr>
          <a:xfrm>
            <a:off x="5749484" y="3486074"/>
            <a:ext cx="1491256" cy="574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98%</a:t>
            </a:r>
          </a:p>
        </p:txBody>
      </p:sp>
      <p:sp>
        <p:nvSpPr>
          <p:cNvPr id="29" name="TextBox 13">
            <a:extLst>
              <a:ext uri="{FF2B5EF4-FFF2-40B4-BE49-F238E27FC236}">
                <a16:creationId xmlns:a16="http://schemas.microsoft.com/office/drawing/2014/main" id="{AA964C64-A234-4657-93F1-184B27C2C30B}"/>
              </a:ext>
            </a:extLst>
          </p:cNvPr>
          <p:cNvSpPr txBox="1"/>
          <p:nvPr/>
        </p:nvSpPr>
        <p:spPr>
          <a:xfrm>
            <a:off x="5492673" y="4041585"/>
            <a:ext cx="1852475" cy="770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 максимально</a:t>
            </a:r>
          </a:p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приблизился к конверсии операторов</a:t>
            </a:r>
          </a:p>
        </p:txBody>
      </p:sp>
      <p:sp>
        <p:nvSpPr>
          <p:cNvPr id="30" name="TextBox 40">
            <a:extLst>
              <a:ext uri="{FF2B5EF4-FFF2-40B4-BE49-F238E27FC236}">
                <a16:creationId xmlns:a16="http://schemas.microsoft.com/office/drawing/2014/main" id="{307FF779-95E7-4733-BB48-802B2A265341}"/>
              </a:ext>
            </a:extLst>
          </p:cNvPr>
          <p:cNvSpPr txBox="1"/>
          <p:nvPr/>
        </p:nvSpPr>
        <p:spPr>
          <a:xfrm>
            <a:off x="5530773" y="5183413"/>
            <a:ext cx="1852475" cy="562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1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1%</a:t>
            </a:r>
          </a:p>
        </p:txBody>
      </p:sp>
      <p:sp>
        <p:nvSpPr>
          <p:cNvPr id="31" name="TextBox 13">
            <a:extLst>
              <a:ext uri="{FF2B5EF4-FFF2-40B4-BE49-F238E27FC236}">
                <a16:creationId xmlns:a16="http://schemas.microsoft.com/office/drawing/2014/main" id="{D2B10DD9-3FD0-46B5-BC5F-68AFBDF5B747}"/>
              </a:ext>
            </a:extLst>
          </p:cNvPr>
          <p:cNvSpPr txBox="1"/>
          <p:nvPr/>
        </p:nvSpPr>
        <p:spPr>
          <a:xfrm>
            <a:off x="5543473" y="5777024"/>
            <a:ext cx="1852475" cy="523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Бота распознали </a:t>
            </a:r>
          </a:p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менее 1% </a:t>
            </a:r>
          </a:p>
        </p:txBody>
      </p:sp>
      <p:pic>
        <p:nvPicPr>
          <p:cNvPr id="32" name="photo-1532726635173-491f83dcce3c.jpeg" descr="photo-1532726635173-491f83dcce3c.jpeg">
            <a:extLst>
              <a:ext uri="{FF2B5EF4-FFF2-40B4-BE49-F238E27FC236}">
                <a16:creationId xmlns:a16="http://schemas.microsoft.com/office/drawing/2014/main" id="{B04BD86A-D54E-4E23-AC8E-A1B884CF5C4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006" r="29025"/>
          <a:stretch>
            <a:fillRect/>
          </a:stretch>
        </p:blipFill>
        <p:spPr>
          <a:xfrm>
            <a:off x="7715260" y="1862701"/>
            <a:ext cx="4210451" cy="46446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600" extrusionOk="0">
                <a:moveTo>
                  <a:pt x="223" y="0"/>
                </a:moveTo>
                <a:cubicBezTo>
                  <a:pt x="132" y="34"/>
                  <a:pt x="59" y="102"/>
                  <a:pt x="26" y="188"/>
                </a:cubicBezTo>
                <a:cubicBezTo>
                  <a:pt x="-2" y="271"/>
                  <a:pt x="0" y="349"/>
                  <a:pt x="0" y="502"/>
                </a:cubicBezTo>
                <a:lnTo>
                  <a:pt x="0" y="21096"/>
                </a:lnTo>
                <a:cubicBezTo>
                  <a:pt x="0" y="21251"/>
                  <a:pt x="-2" y="21329"/>
                  <a:pt x="26" y="21412"/>
                </a:cubicBezTo>
                <a:cubicBezTo>
                  <a:pt x="59" y="21498"/>
                  <a:pt x="132" y="21566"/>
                  <a:pt x="223" y="21600"/>
                </a:cubicBezTo>
                <a:lnTo>
                  <a:pt x="21374" y="21600"/>
                </a:lnTo>
                <a:cubicBezTo>
                  <a:pt x="21465" y="21566"/>
                  <a:pt x="21536" y="21498"/>
                  <a:pt x="21569" y="21412"/>
                </a:cubicBezTo>
                <a:cubicBezTo>
                  <a:pt x="21597" y="21329"/>
                  <a:pt x="21598" y="21253"/>
                  <a:pt x="21598" y="21100"/>
                </a:cubicBezTo>
                <a:lnTo>
                  <a:pt x="21598" y="504"/>
                </a:lnTo>
                <a:cubicBezTo>
                  <a:pt x="21598" y="349"/>
                  <a:pt x="21597" y="271"/>
                  <a:pt x="21569" y="188"/>
                </a:cubicBezTo>
                <a:cubicBezTo>
                  <a:pt x="21536" y="102"/>
                  <a:pt x="21465" y="34"/>
                  <a:pt x="21374" y="0"/>
                </a:cubicBezTo>
                <a:lnTo>
                  <a:pt x="223" y="0"/>
                </a:lnTo>
                <a:close/>
              </a:path>
            </a:pathLst>
          </a:custGeom>
          <a:ln w="12700">
            <a:miter lim="400000"/>
          </a:ln>
          <a:effectLst>
            <a:outerShdw blurRad="330200" dist="139398" dir="17960624" rotWithShape="0">
              <a:srgbClr val="000000">
                <a:alpha val="29253"/>
              </a:srgbClr>
            </a:outerShdw>
          </a:effectLst>
        </p:spPr>
      </p:pic>
      <p:pic>
        <p:nvPicPr>
          <p:cNvPr id="3" name="Тестовый звонок1">
            <a:hlinkClick r:id="" action="ppaction://media"/>
            <a:extLst>
              <a:ext uri="{FF2B5EF4-FFF2-40B4-BE49-F238E27FC236}">
                <a16:creationId xmlns:a16="http://schemas.microsoft.com/office/drawing/2014/main" id="{93312B07-A918-4C5F-A6EB-33DDCF070E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27536" y="692044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81236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4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ounded Rectangle 39">
            <a:extLst>
              <a:ext uri="{FF2B5EF4-FFF2-40B4-BE49-F238E27FC236}">
                <a16:creationId xmlns:a16="http://schemas.microsoft.com/office/drawing/2014/main" id="{29033533-8AD1-4CA1-A71F-299DF1C2A717}"/>
              </a:ext>
            </a:extLst>
          </p:cNvPr>
          <p:cNvSpPr/>
          <p:nvPr/>
        </p:nvSpPr>
        <p:spPr>
          <a:xfrm>
            <a:off x="5481161" y="4448837"/>
            <a:ext cx="2006178" cy="1548064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60" name="Rounded Rectangle 39">
            <a:extLst>
              <a:ext uri="{FF2B5EF4-FFF2-40B4-BE49-F238E27FC236}">
                <a16:creationId xmlns:a16="http://schemas.microsoft.com/office/drawing/2014/main" id="{22FE3324-5614-4B4A-AD17-3398A1595B84}"/>
              </a:ext>
            </a:extLst>
          </p:cNvPr>
          <p:cNvSpPr/>
          <p:nvPr/>
        </p:nvSpPr>
        <p:spPr>
          <a:xfrm>
            <a:off x="5441645" y="1867876"/>
            <a:ext cx="2006178" cy="1548064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A88D78-678D-4ABC-8889-937736E028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Оформление заказов</a:t>
            </a:r>
          </a:p>
          <a:p>
            <a:endParaRPr lang="ru-RU" dirty="0"/>
          </a:p>
        </p:txBody>
      </p:sp>
      <p:sp>
        <p:nvSpPr>
          <p:cNvPr id="35" name="TextBox 13">
            <a:extLst>
              <a:ext uri="{FF2B5EF4-FFF2-40B4-BE49-F238E27FC236}">
                <a16:creationId xmlns:a16="http://schemas.microsoft.com/office/drawing/2014/main" id="{D8FD1B02-01D9-4858-9553-874B99354CFD}"/>
              </a:ext>
            </a:extLst>
          </p:cNvPr>
          <p:cNvSpPr txBox="1"/>
          <p:nvPr/>
        </p:nvSpPr>
        <p:spPr>
          <a:xfrm>
            <a:off x="1032351" y="3344810"/>
            <a:ext cx="3624405" cy="671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R="0" lvl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Автоматизация первой линии поддержки и входящего потока заказов на сайте, понимание естественных запросов пользователей.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6" name="TextBox 13">
            <a:extLst>
              <a:ext uri="{FF2B5EF4-FFF2-40B4-BE49-F238E27FC236}">
                <a16:creationId xmlns:a16="http://schemas.microsoft.com/office/drawing/2014/main" id="{65436B51-BEA2-45B5-BB5A-A12C16578EAA}"/>
              </a:ext>
            </a:extLst>
          </p:cNvPr>
          <p:cNvSpPr txBox="1"/>
          <p:nvPr/>
        </p:nvSpPr>
        <p:spPr>
          <a:xfrm>
            <a:off x="1032351" y="2909883"/>
            <a:ext cx="1852474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Задачи</a:t>
            </a:r>
          </a:p>
        </p:txBody>
      </p:sp>
      <p:pic>
        <p:nvPicPr>
          <p:cNvPr id="37" name="pointer-06.png" descr="pointer-06.png">
            <a:extLst>
              <a:ext uri="{FF2B5EF4-FFF2-40B4-BE49-F238E27FC236}">
                <a16:creationId xmlns:a16="http://schemas.microsoft.com/office/drawing/2014/main" id="{177C2584-BFBE-429D-B7F6-9C9B7700B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51163" y="1756609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pointer-06.png" descr="pointer-06.png">
            <a:extLst>
              <a:ext uri="{FF2B5EF4-FFF2-40B4-BE49-F238E27FC236}">
                <a16:creationId xmlns:a16="http://schemas.microsoft.com/office/drawing/2014/main" id="{23AA5489-12D3-4AEB-A289-EF2AAF7B7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51163" y="303931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TextBox 13">
            <a:extLst>
              <a:ext uri="{FF2B5EF4-FFF2-40B4-BE49-F238E27FC236}">
                <a16:creationId xmlns:a16="http://schemas.microsoft.com/office/drawing/2014/main" id="{A445CD14-7E08-4905-81AD-C64C4A8355B2}"/>
              </a:ext>
            </a:extLst>
          </p:cNvPr>
          <p:cNvSpPr txBox="1"/>
          <p:nvPr/>
        </p:nvSpPr>
        <p:spPr>
          <a:xfrm>
            <a:off x="1032351" y="4378132"/>
            <a:ext cx="3849913" cy="1871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27000" lvl="0" indent="-127000" defTabSz="412740">
              <a:lnSpc>
                <a:spcPct val="130000"/>
              </a:lnSpc>
              <a:buSzPct val="100000"/>
              <a:buFont typeface="Helvetica Neue"/>
              <a:buChar char="•"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Оформление заказа</a:t>
            </a:r>
          </a:p>
          <a:p>
            <a:pPr marL="127000" lvl="0" indent="-127000" defTabSz="412740">
              <a:lnSpc>
                <a:spcPct val="130000"/>
              </a:lnSpc>
              <a:buSzPct val="100000"/>
              <a:buFont typeface="Helvetica Neue"/>
              <a:buChar char="•"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Проверка статуса заказа</a:t>
            </a:r>
          </a:p>
          <a:p>
            <a:pPr marL="127000" lvl="0" indent="-127000" defTabSz="412740">
              <a:lnSpc>
                <a:spcPct val="130000"/>
              </a:lnSpc>
              <a:buSzPct val="100000"/>
              <a:buFont typeface="Helvetica Neue"/>
              <a:buChar char="•"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Проверка статуса заказа</a:t>
            </a:r>
          </a:p>
          <a:p>
            <a:pPr marL="127000" lvl="0" indent="-127000" defTabSz="412740">
              <a:lnSpc>
                <a:spcPct val="130000"/>
              </a:lnSpc>
              <a:buSzPct val="100000"/>
              <a:buFont typeface="Helvetica Neue"/>
              <a:buChar char="•"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Отмена заказа</a:t>
            </a:r>
          </a:p>
          <a:p>
            <a:pPr marL="127000" lvl="0" indent="-127000" defTabSz="412740">
              <a:lnSpc>
                <a:spcPct val="130000"/>
              </a:lnSpc>
              <a:buSzPct val="100000"/>
              <a:buFont typeface="Helvetica Neue"/>
              <a:buChar char="•"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sym typeface="Helvetica Neue Light"/>
              </a:rPr>
              <a:t>Автоматический сбор и верификация информации от клиентов</a:t>
            </a:r>
          </a:p>
          <a:p>
            <a:pPr marL="127000" lvl="0" indent="-127000" defTabSz="412740">
              <a:lnSpc>
                <a:spcPct val="130000"/>
              </a:lnSpc>
              <a:buSzPct val="100000"/>
              <a:buFont typeface="Helvetica Neue"/>
              <a:buChar char="•"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sym typeface="Helvetica Neue Light"/>
              </a:rPr>
              <a:t>Автоматический перевод диалога на разные группы операторов</a:t>
            </a:r>
          </a:p>
          <a:p>
            <a:pPr marL="127000" lvl="0" indent="-127000" defTabSz="412740">
              <a:lnSpc>
                <a:spcPct val="130000"/>
              </a:lnSpc>
              <a:buSzPct val="100000"/>
              <a:buFont typeface="Helvetica Neue"/>
              <a:buChar char="•"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sym typeface="Helvetica Neue Light"/>
              </a:rPr>
              <a:t>Интеграции с трекингом интернет-заказов, СRM </a:t>
            </a:r>
            <a:r>
              <a:rPr lang="ru-RU" sz="1000" b="0" dirty="0" err="1">
                <a:solidFill>
                  <a:schemeClr val="accent4"/>
                </a:solidFill>
                <a:sym typeface="Helvetica Neue Light"/>
              </a:rPr>
              <a:t>Bpm’online</a:t>
            </a:r>
            <a:r>
              <a:rPr lang="ru-RU" sz="1000" b="0" dirty="0">
                <a:solidFill>
                  <a:schemeClr val="accent4"/>
                </a:solidFill>
                <a:sym typeface="Helvetica Neue Light"/>
              </a:rPr>
              <a:t>, чат-системой </a:t>
            </a:r>
            <a:r>
              <a:rPr lang="ru-RU" sz="1000" b="0" dirty="0" err="1">
                <a:solidFill>
                  <a:schemeClr val="accent4"/>
                </a:solidFill>
                <a:sym typeface="Helvetica Neue Light"/>
              </a:rPr>
              <a:t>Webim</a:t>
            </a:r>
            <a:endParaRPr lang="ru-RU" sz="1000" b="0" dirty="0">
              <a:solidFill>
                <a:schemeClr val="accent4"/>
              </a:solidFill>
              <a:latin typeface="Helvetica Neue Light"/>
              <a:sym typeface="Helvetica Neue Light"/>
            </a:endParaRPr>
          </a:p>
        </p:txBody>
      </p:sp>
      <p:sp>
        <p:nvSpPr>
          <p:cNvPr id="40" name="TextBox 13">
            <a:extLst>
              <a:ext uri="{FF2B5EF4-FFF2-40B4-BE49-F238E27FC236}">
                <a16:creationId xmlns:a16="http://schemas.microsoft.com/office/drawing/2014/main" id="{06D8963E-A5A0-4FE8-808D-57D6A86853D9}"/>
              </a:ext>
            </a:extLst>
          </p:cNvPr>
          <p:cNvSpPr txBox="1"/>
          <p:nvPr/>
        </p:nvSpPr>
        <p:spPr>
          <a:xfrm>
            <a:off x="1030229" y="3992029"/>
            <a:ext cx="3628648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Что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умеет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бот-консультант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41" name="pointer-06.png" descr="pointer-06.png">
            <a:extLst>
              <a:ext uri="{FF2B5EF4-FFF2-40B4-BE49-F238E27FC236}">
                <a16:creationId xmlns:a16="http://schemas.microsoft.com/office/drawing/2014/main" id="{142EF4B3-B953-424B-B07B-C0B8E33FE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51163" y="4121453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TextBox 40">
            <a:extLst>
              <a:ext uri="{FF2B5EF4-FFF2-40B4-BE49-F238E27FC236}">
                <a16:creationId xmlns:a16="http://schemas.microsoft.com/office/drawing/2014/main" id="{9DF45571-298A-4BDC-BA83-A031EDA43F27}"/>
              </a:ext>
            </a:extLst>
          </p:cNvPr>
          <p:cNvSpPr txBox="1"/>
          <p:nvPr/>
        </p:nvSpPr>
        <p:spPr>
          <a:xfrm>
            <a:off x="5632113" y="1998934"/>
            <a:ext cx="1491255" cy="665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6%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43" name="TextBox 13">
            <a:extLst>
              <a:ext uri="{FF2B5EF4-FFF2-40B4-BE49-F238E27FC236}">
                <a16:creationId xmlns:a16="http://schemas.microsoft.com/office/drawing/2014/main" id="{ACA38BF0-C9A7-48A7-BAD7-7C5F1A3D6950}"/>
              </a:ext>
            </a:extLst>
          </p:cNvPr>
          <p:cNvSpPr txBox="1"/>
          <p:nvPr/>
        </p:nvSpPr>
        <p:spPr>
          <a:xfrm>
            <a:off x="5428539" y="2643347"/>
            <a:ext cx="1852475" cy="52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spc="-6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-6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Диалогов</a:t>
            </a:r>
            <a:r>
              <a:rPr kumimoji="0" sz="1200" b="0" i="0" u="none" strike="noStrike" kern="0" cap="none" spc="-6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в </a:t>
            </a:r>
            <a:r>
              <a:rPr kumimoji="0" sz="1200" b="0" i="0" u="none" strike="noStrike" kern="0" cap="none" spc="-6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неделю</a:t>
            </a:r>
            <a:endParaRPr kumimoji="0" sz="1200" b="0" i="0" u="none" strike="noStrike" kern="0" cap="none" spc="-6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spc="-6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-6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</a:t>
            </a:r>
            <a:r>
              <a:rPr kumimoji="0" sz="1200" b="0" i="0" u="none" strike="noStrike" kern="0" cap="none" spc="-6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200" b="0" i="0" u="none" strike="noStrike" kern="0" cap="none" spc="-6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обрабатывает</a:t>
            </a:r>
            <a:r>
              <a:rPr kumimoji="0" sz="1200" b="0" i="0" u="none" strike="noStrike" kern="0" cap="none" spc="-6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200" b="0" i="0" u="none" strike="noStrike" kern="0" cap="none" spc="-6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сам</a:t>
            </a:r>
            <a:endParaRPr kumimoji="0" sz="1200" b="0" i="0" u="none" strike="noStrike" kern="0" cap="none" spc="-6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pic>
        <p:nvPicPr>
          <p:cNvPr id="46" name="Picture 45" descr="Picture 5">
            <a:extLst>
              <a:ext uri="{FF2B5EF4-FFF2-40B4-BE49-F238E27FC236}">
                <a16:creationId xmlns:a16="http://schemas.microsoft.com/office/drawing/2014/main" id="{CF9B2A82-1CE5-4AF9-A13F-CF107805A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982" y="2444876"/>
            <a:ext cx="304805" cy="30480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" name="Picture 46" descr="Picture 15">
            <a:extLst>
              <a:ext uri="{FF2B5EF4-FFF2-40B4-BE49-F238E27FC236}">
                <a16:creationId xmlns:a16="http://schemas.microsoft.com/office/drawing/2014/main" id="{42018D0C-CC77-4BB2-BF8D-3E491ED24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204" y="2445169"/>
            <a:ext cx="304805" cy="304805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TextBox 13">
            <a:extLst>
              <a:ext uri="{FF2B5EF4-FFF2-40B4-BE49-F238E27FC236}">
                <a16:creationId xmlns:a16="http://schemas.microsoft.com/office/drawing/2014/main" id="{FAB893D3-8DA6-46EE-9368-70BD6D6893EA}"/>
              </a:ext>
            </a:extLst>
          </p:cNvPr>
          <p:cNvSpPr txBox="1"/>
          <p:nvPr/>
        </p:nvSpPr>
        <p:spPr>
          <a:xfrm>
            <a:off x="1032351" y="1779581"/>
            <a:ext cx="3511839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Бот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на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сайте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и в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мессенджерах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4098" name="Picture 2" descr="WhatsApp - Wikipedia">
            <a:extLst>
              <a:ext uri="{FF2B5EF4-FFF2-40B4-BE49-F238E27FC236}">
                <a16:creationId xmlns:a16="http://schemas.microsoft.com/office/drawing/2014/main" id="{B190284A-9EFE-4000-AEF8-9DA4E0BB8E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426" y="2387580"/>
            <a:ext cx="416917" cy="41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13">
            <a:extLst>
              <a:ext uri="{FF2B5EF4-FFF2-40B4-BE49-F238E27FC236}">
                <a16:creationId xmlns:a16="http://schemas.microsoft.com/office/drawing/2014/main" id="{00353F0F-D78A-49E8-AEA5-FCEC938836FF}"/>
              </a:ext>
            </a:extLst>
          </p:cNvPr>
          <p:cNvSpPr txBox="1"/>
          <p:nvPr/>
        </p:nvSpPr>
        <p:spPr>
          <a:xfrm>
            <a:off x="1184751" y="3497210"/>
            <a:ext cx="3624405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57" name="TextBox 40">
            <a:extLst>
              <a:ext uri="{FF2B5EF4-FFF2-40B4-BE49-F238E27FC236}">
                <a16:creationId xmlns:a16="http://schemas.microsoft.com/office/drawing/2014/main" id="{586626A2-055B-4CDF-87FB-301B210578EF}"/>
              </a:ext>
            </a:extLst>
          </p:cNvPr>
          <p:cNvSpPr txBox="1"/>
          <p:nvPr/>
        </p:nvSpPr>
        <p:spPr>
          <a:xfrm>
            <a:off x="5684735" y="4418946"/>
            <a:ext cx="1491255" cy="574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60%</a:t>
            </a:r>
          </a:p>
        </p:txBody>
      </p:sp>
      <p:sp>
        <p:nvSpPr>
          <p:cNvPr id="58" name="TextBox 13">
            <a:extLst>
              <a:ext uri="{FF2B5EF4-FFF2-40B4-BE49-F238E27FC236}">
                <a16:creationId xmlns:a16="http://schemas.microsoft.com/office/drawing/2014/main" id="{B0A93C01-3CA4-4F1D-8F5E-91C2A6B518DD}"/>
              </a:ext>
            </a:extLst>
          </p:cNvPr>
          <p:cNvSpPr txBox="1"/>
          <p:nvPr/>
        </p:nvSpPr>
        <p:spPr>
          <a:xfrm>
            <a:off x="5481161" y="5063359"/>
            <a:ext cx="1852475" cy="52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spc="-6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Диалогов в неделю</a:t>
            </a:r>
          </a:p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spc="-6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 обрабатывает сам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9A6BE3D0-EFAE-456E-84C7-576B1DC893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05" b="1513"/>
          <a:stretch/>
        </p:blipFill>
        <p:spPr>
          <a:xfrm>
            <a:off x="8232712" y="1615805"/>
            <a:ext cx="3208977" cy="431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149508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9">
            <a:extLst>
              <a:ext uri="{FF2B5EF4-FFF2-40B4-BE49-F238E27FC236}">
                <a16:creationId xmlns:a16="http://schemas.microsoft.com/office/drawing/2014/main" id="{D73CB656-D8B0-4A19-A606-97E281685294}"/>
              </a:ext>
            </a:extLst>
          </p:cNvPr>
          <p:cNvSpPr/>
          <p:nvPr/>
        </p:nvSpPr>
        <p:spPr>
          <a:xfrm>
            <a:off x="5461882" y="5088031"/>
            <a:ext cx="2006178" cy="1548064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3" name="Rounded Rectangle 39">
            <a:extLst>
              <a:ext uri="{FF2B5EF4-FFF2-40B4-BE49-F238E27FC236}">
                <a16:creationId xmlns:a16="http://schemas.microsoft.com/office/drawing/2014/main" id="{751333EB-EFBD-41CC-96F0-0E6E840F02A1}"/>
              </a:ext>
            </a:extLst>
          </p:cNvPr>
          <p:cNvSpPr/>
          <p:nvPr/>
        </p:nvSpPr>
        <p:spPr>
          <a:xfrm>
            <a:off x="5480741" y="3446791"/>
            <a:ext cx="2006178" cy="1548064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2" name="Rounded Rectangle 39">
            <a:extLst>
              <a:ext uri="{FF2B5EF4-FFF2-40B4-BE49-F238E27FC236}">
                <a16:creationId xmlns:a16="http://schemas.microsoft.com/office/drawing/2014/main" id="{45663938-04A8-4273-94EB-7857D0D337BE}"/>
              </a:ext>
            </a:extLst>
          </p:cNvPr>
          <p:cNvSpPr/>
          <p:nvPr/>
        </p:nvSpPr>
        <p:spPr>
          <a:xfrm>
            <a:off x="5461882" y="1805551"/>
            <a:ext cx="2006178" cy="1548064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7F4A6D-21B5-493F-A51C-229152006F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E-commerce</a:t>
            </a:r>
            <a:endParaRPr lang="ru-RU" dirty="0"/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A974FDB8-8EEE-4CFA-B511-D8E39D880B59}"/>
              </a:ext>
            </a:extLst>
          </p:cNvPr>
          <p:cNvSpPr txBox="1"/>
          <p:nvPr/>
        </p:nvSpPr>
        <p:spPr>
          <a:xfrm>
            <a:off x="1087937" y="1964681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Мобильное приложение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125279EA-4297-4A2F-8984-7F3AFFD34E64}"/>
              </a:ext>
            </a:extLst>
          </p:cNvPr>
          <p:cNvSpPr txBox="1"/>
          <p:nvPr/>
        </p:nvSpPr>
        <p:spPr>
          <a:xfrm>
            <a:off x="1087938" y="1654609"/>
            <a:ext cx="3149770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</a:t>
            </a: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3551EECA-1738-4FCD-AA5E-ED7B61491D51}"/>
              </a:ext>
            </a:extLst>
          </p:cNvPr>
          <p:cNvSpPr txBox="1"/>
          <p:nvPr/>
        </p:nvSpPr>
        <p:spPr>
          <a:xfrm>
            <a:off x="1087935" y="3384937"/>
            <a:ext cx="4392806" cy="671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Автоматизировать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телефонные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продажи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,</a:t>
            </a:r>
            <a:b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создать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максимально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реалистичный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сценарий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диалога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и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добиться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конверсии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в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покупку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7988DF85-4F28-40AB-ACE2-688F34A066EB}"/>
              </a:ext>
            </a:extLst>
          </p:cNvPr>
          <p:cNvSpPr txBox="1"/>
          <p:nvPr/>
        </p:nvSpPr>
        <p:spPr>
          <a:xfrm>
            <a:off x="1087938" y="3038909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Задача</a:t>
            </a:r>
          </a:p>
        </p:txBody>
      </p:sp>
      <p:pic>
        <p:nvPicPr>
          <p:cNvPr id="12" name="pointer-06.png" descr="pointer-06.png">
            <a:extLst>
              <a:ext uri="{FF2B5EF4-FFF2-40B4-BE49-F238E27FC236}">
                <a16:creationId xmlns:a16="http://schemas.microsoft.com/office/drawing/2014/main" id="{8ED8E80C-A149-49EF-A2B5-109B0AD21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06749" y="1784035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ointer-06.png" descr="pointer-06.png">
            <a:extLst>
              <a:ext uri="{FF2B5EF4-FFF2-40B4-BE49-F238E27FC236}">
                <a16:creationId xmlns:a16="http://schemas.microsoft.com/office/drawing/2014/main" id="{D4BD9B55-AF75-4374-A8BD-B53286D87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06749" y="3168336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740F59B-7979-4CB3-B7D2-362458986F5B}"/>
              </a:ext>
            </a:extLst>
          </p:cNvPr>
          <p:cNvSpPr txBox="1"/>
          <p:nvPr/>
        </p:nvSpPr>
        <p:spPr>
          <a:xfrm>
            <a:off x="1085811" y="4178030"/>
            <a:ext cx="3940250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lang="ru-RU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Решение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15" name="pointer-06.png" descr="pointer-06.png">
            <a:extLst>
              <a:ext uri="{FF2B5EF4-FFF2-40B4-BE49-F238E27FC236}">
                <a16:creationId xmlns:a16="http://schemas.microsoft.com/office/drawing/2014/main" id="{95A39EFD-DE2A-4966-B480-DB4A0E431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06749" y="428975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TextBox 13">
            <a:extLst>
              <a:ext uri="{FF2B5EF4-FFF2-40B4-BE49-F238E27FC236}">
                <a16:creationId xmlns:a16="http://schemas.microsoft.com/office/drawing/2014/main" id="{D2654D06-34E9-4DEB-871B-82FDE68E85F0}"/>
              </a:ext>
            </a:extLst>
          </p:cNvPr>
          <p:cNvSpPr txBox="1"/>
          <p:nvPr/>
        </p:nvSpPr>
        <p:spPr>
          <a:xfrm>
            <a:off x="1087937" y="2672999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Онлайн-магазины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3088CEE1-6654-4B54-907C-5031DC5CD80E}"/>
              </a:ext>
            </a:extLst>
          </p:cNvPr>
          <p:cNvSpPr txBox="1"/>
          <p:nvPr/>
        </p:nvSpPr>
        <p:spPr>
          <a:xfrm>
            <a:off x="1087938" y="2301567"/>
            <a:ext cx="3638400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Бизнес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18" name="pointer-06.png" descr="pointer-06.png">
            <a:extLst>
              <a:ext uri="{FF2B5EF4-FFF2-40B4-BE49-F238E27FC236}">
                <a16:creationId xmlns:a16="http://schemas.microsoft.com/office/drawing/2014/main" id="{5E809F8D-1CF4-40B5-A741-4DEF4292D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06749" y="2430996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Box 13">
            <a:extLst>
              <a:ext uri="{FF2B5EF4-FFF2-40B4-BE49-F238E27FC236}">
                <a16:creationId xmlns:a16="http://schemas.microsoft.com/office/drawing/2014/main" id="{558D2D6C-5CAF-45C8-A71F-14F28CB631FB}"/>
              </a:ext>
            </a:extLst>
          </p:cNvPr>
          <p:cNvSpPr txBox="1"/>
          <p:nvPr/>
        </p:nvSpPr>
        <p:spPr>
          <a:xfrm>
            <a:off x="1097743" y="4541197"/>
            <a:ext cx="3940250" cy="6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Персональный консультант в мобильном приложении с возможностью поиска по каталогу, работы с корзиной, оплатой и доставкой товаров.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6" name="TextBox 40">
            <a:extLst>
              <a:ext uri="{FF2B5EF4-FFF2-40B4-BE49-F238E27FC236}">
                <a16:creationId xmlns:a16="http://schemas.microsoft.com/office/drawing/2014/main" id="{11EC6534-CE83-4BA4-BDAE-91864B59A4D6}"/>
              </a:ext>
            </a:extLst>
          </p:cNvPr>
          <p:cNvSpPr txBox="1"/>
          <p:nvPr/>
        </p:nvSpPr>
        <p:spPr>
          <a:xfrm>
            <a:off x="5711384" y="2004635"/>
            <a:ext cx="1491256" cy="574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21,3%</a:t>
            </a:r>
          </a:p>
        </p:txBody>
      </p:sp>
      <p:sp>
        <p:nvSpPr>
          <p:cNvPr id="27" name="TextBox 13">
            <a:extLst>
              <a:ext uri="{FF2B5EF4-FFF2-40B4-BE49-F238E27FC236}">
                <a16:creationId xmlns:a16="http://schemas.microsoft.com/office/drawing/2014/main" id="{3A148669-7AB8-4288-8836-0528D131AE78}"/>
              </a:ext>
            </a:extLst>
          </p:cNvPr>
          <p:cNvSpPr txBox="1"/>
          <p:nvPr/>
        </p:nvSpPr>
        <p:spPr>
          <a:xfrm>
            <a:off x="5492673" y="2585546"/>
            <a:ext cx="1852475" cy="523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Конверсия в заказ услуги</a:t>
            </a:r>
          </a:p>
        </p:txBody>
      </p:sp>
      <p:sp>
        <p:nvSpPr>
          <p:cNvPr id="28" name="TextBox 40">
            <a:extLst>
              <a:ext uri="{FF2B5EF4-FFF2-40B4-BE49-F238E27FC236}">
                <a16:creationId xmlns:a16="http://schemas.microsoft.com/office/drawing/2014/main" id="{3AB2C32D-BDF3-444C-B010-C6159E8D7328}"/>
              </a:ext>
            </a:extLst>
          </p:cNvPr>
          <p:cNvSpPr txBox="1"/>
          <p:nvPr/>
        </p:nvSpPr>
        <p:spPr>
          <a:xfrm>
            <a:off x="5749484" y="3486074"/>
            <a:ext cx="1491256" cy="574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98%</a:t>
            </a:r>
          </a:p>
        </p:txBody>
      </p:sp>
      <p:sp>
        <p:nvSpPr>
          <p:cNvPr id="29" name="TextBox 13">
            <a:extLst>
              <a:ext uri="{FF2B5EF4-FFF2-40B4-BE49-F238E27FC236}">
                <a16:creationId xmlns:a16="http://schemas.microsoft.com/office/drawing/2014/main" id="{1F4ABCA3-BA9B-4D03-9CE5-F34E7991325D}"/>
              </a:ext>
            </a:extLst>
          </p:cNvPr>
          <p:cNvSpPr txBox="1"/>
          <p:nvPr/>
        </p:nvSpPr>
        <p:spPr>
          <a:xfrm>
            <a:off x="5492673" y="4041585"/>
            <a:ext cx="1852475" cy="770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 максимально</a:t>
            </a:r>
          </a:p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приблизился к конверсии операторов</a:t>
            </a:r>
          </a:p>
        </p:txBody>
      </p:sp>
      <p:sp>
        <p:nvSpPr>
          <p:cNvPr id="30" name="TextBox 40">
            <a:extLst>
              <a:ext uri="{FF2B5EF4-FFF2-40B4-BE49-F238E27FC236}">
                <a16:creationId xmlns:a16="http://schemas.microsoft.com/office/drawing/2014/main" id="{647B6F11-52EC-4379-9987-8C899C9C4A25}"/>
              </a:ext>
            </a:extLst>
          </p:cNvPr>
          <p:cNvSpPr txBox="1"/>
          <p:nvPr/>
        </p:nvSpPr>
        <p:spPr>
          <a:xfrm>
            <a:off x="5530773" y="5183413"/>
            <a:ext cx="1852475" cy="562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1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1%</a:t>
            </a:r>
          </a:p>
        </p:txBody>
      </p:sp>
      <p:sp>
        <p:nvSpPr>
          <p:cNvPr id="31" name="TextBox 13">
            <a:extLst>
              <a:ext uri="{FF2B5EF4-FFF2-40B4-BE49-F238E27FC236}">
                <a16:creationId xmlns:a16="http://schemas.microsoft.com/office/drawing/2014/main" id="{50CA1564-765F-4263-9635-A10F2398229D}"/>
              </a:ext>
            </a:extLst>
          </p:cNvPr>
          <p:cNvSpPr txBox="1"/>
          <p:nvPr/>
        </p:nvSpPr>
        <p:spPr>
          <a:xfrm>
            <a:off x="5543473" y="5777024"/>
            <a:ext cx="1852475" cy="523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Бота распознали </a:t>
            </a:r>
          </a:p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менее 1% </a:t>
            </a:r>
          </a:p>
        </p:txBody>
      </p:sp>
      <p:pic>
        <p:nvPicPr>
          <p:cNvPr id="3074" name="Picture 2" descr="Россию застраивают дарксторами - E-pepper.ru | eCommerce хаб">
            <a:extLst>
              <a:ext uri="{FF2B5EF4-FFF2-40B4-BE49-F238E27FC236}">
                <a16:creationId xmlns:a16="http://schemas.microsoft.com/office/drawing/2014/main" id="{B2DFBB3C-1655-48EB-A3A8-F387085B1C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78" r="12963"/>
          <a:stretch/>
        </p:blipFill>
        <p:spPr bwMode="auto">
          <a:xfrm>
            <a:off x="7650928" y="2145148"/>
            <a:ext cx="4441306" cy="4010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60176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B95B4F-822B-334D-B6FF-0D1F35820C2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898"/>
          <a:stretch/>
        </p:blipFill>
        <p:spPr>
          <a:xfrm>
            <a:off x="0" y="0"/>
            <a:ext cx="12236362" cy="685800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5071CAB-15A5-A646-91E8-2D5C8F908CB1}"/>
              </a:ext>
            </a:extLst>
          </p:cNvPr>
          <p:cNvSpPr/>
          <p:nvPr/>
        </p:nvSpPr>
        <p:spPr>
          <a:xfrm>
            <a:off x="-1" y="3753853"/>
            <a:ext cx="7411454" cy="2535435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3" name="Объект 11">
            <a:extLst>
              <a:ext uri="{FF2B5EF4-FFF2-40B4-BE49-F238E27FC236}">
                <a16:creationId xmlns:a16="http://schemas.microsoft.com/office/drawing/2014/main" id="{C5AE815F-CD39-3F40-8CC6-69794BA2A9DC}"/>
              </a:ext>
            </a:extLst>
          </p:cNvPr>
          <p:cNvSpPr txBox="1">
            <a:spLocks/>
          </p:cNvSpPr>
          <p:nvPr/>
        </p:nvSpPr>
        <p:spPr>
          <a:xfrm>
            <a:off x="707541" y="4264040"/>
            <a:ext cx="5753100" cy="150605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40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Proxima Nova Light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hangingPunct="1"/>
            <a:r>
              <a:rPr lang="ru-RU" dirty="0"/>
              <a:t>Применение</a:t>
            </a:r>
          </a:p>
        </p:txBody>
      </p:sp>
    </p:spTree>
    <p:extLst>
      <p:ext uri="{BB962C8B-B14F-4D97-AF65-F5344CB8AC3E}">
        <p14:creationId xmlns:p14="http://schemas.microsoft.com/office/powerpoint/2010/main" val="3053203070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Поддержка пользователей и входящая коммуникация</a:t>
            </a:r>
          </a:p>
        </p:txBody>
      </p:sp>
      <p:sp>
        <p:nvSpPr>
          <p:cNvPr id="4" name="Freeform 562">
            <a:extLst>
              <a:ext uri="{FF2B5EF4-FFF2-40B4-BE49-F238E27FC236}">
                <a16:creationId xmlns:a16="http://schemas.microsoft.com/office/drawing/2014/main" id="{0F2F5C05-832F-45AE-A6A9-89BA6F7A86E6}"/>
              </a:ext>
            </a:extLst>
          </p:cNvPr>
          <p:cNvSpPr>
            <a:spLocks noEditPoints="1"/>
          </p:cNvSpPr>
          <p:nvPr/>
        </p:nvSpPr>
        <p:spPr bwMode="auto">
          <a:xfrm>
            <a:off x="1698171" y="2386904"/>
            <a:ext cx="2388921" cy="2409031"/>
          </a:xfrm>
          <a:custGeom>
            <a:avLst/>
            <a:gdLst>
              <a:gd name="T0" fmla="*/ 63 w 143"/>
              <a:gd name="T1" fmla="*/ 58 h 143"/>
              <a:gd name="T2" fmla="*/ 71 w 143"/>
              <a:gd name="T3" fmla="*/ 58 h 143"/>
              <a:gd name="T4" fmla="*/ 75 w 143"/>
              <a:gd name="T5" fmla="*/ 59 h 143"/>
              <a:gd name="T6" fmla="*/ 76 w 143"/>
              <a:gd name="T7" fmla="*/ 62 h 143"/>
              <a:gd name="T8" fmla="*/ 76 w 143"/>
              <a:gd name="T9" fmla="*/ 62 h 143"/>
              <a:gd name="T10" fmla="*/ 76 w 143"/>
              <a:gd name="T11" fmla="*/ 102 h 143"/>
              <a:gd name="T12" fmla="*/ 80 w 143"/>
              <a:gd name="T13" fmla="*/ 102 h 143"/>
              <a:gd name="T14" fmla="*/ 84 w 143"/>
              <a:gd name="T15" fmla="*/ 104 h 143"/>
              <a:gd name="T16" fmla="*/ 85 w 143"/>
              <a:gd name="T17" fmla="*/ 107 h 143"/>
              <a:gd name="T18" fmla="*/ 84 w 143"/>
              <a:gd name="T19" fmla="*/ 110 h 143"/>
              <a:gd name="T20" fmla="*/ 80 w 143"/>
              <a:gd name="T21" fmla="*/ 111 h 143"/>
              <a:gd name="T22" fmla="*/ 63 w 143"/>
              <a:gd name="T23" fmla="*/ 111 h 143"/>
              <a:gd name="T24" fmla="*/ 59 w 143"/>
              <a:gd name="T25" fmla="*/ 110 h 143"/>
              <a:gd name="T26" fmla="*/ 58 w 143"/>
              <a:gd name="T27" fmla="*/ 107 h 143"/>
              <a:gd name="T28" fmla="*/ 59 w 143"/>
              <a:gd name="T29" fmla="*/ 104 h 143"/>
              <a:gd name="T30" fmla="*/ 63 w 143"/>
              <a:gd name="T31" fmla="*/ 102 h 143"/>
              <a:gd name="T32" fmla="*/ 67 w 143"/>
              <a:gd name="T33" fmla="*/ 102 h 143"/>
              <a:gd name="T34" fmla="*/ 67 w 143"/>
              <a:gd name="T35" fmla="*/ 67 h 143"/>
              <a:gd name="T36" fmla="*/ 63 w 143"/>
              <a:gd name="T37" fmla="*/ 67 h 143"/>
              <a:gd name="T38" fmla="*/ 59 w 143"/>
              <a:gd name="T39" fmla="*/ 65 h 143"/>
              <a:gd name="T40" fmla="*/ 58 w 143"/>
              <a:gd name="T41" fmla="*/ 62 h 143"/>
              <a:gd name="T42" fmla="*/ 59 w 143"/>
              <a:gd name="T43" fmla="*/ 59 h 143"/>
              <a:gd name="T44" fmla="*/ 63 w 143"/>
              <a:gd name="T45" fmla="*/ 58 h 143"/>
              <a:gd name="T46" fmla="*/ 71 w 143"/>
              <a:gd name="T47" fmla="*/ 31 h 143"/>
              <a:gd name="T48" fmla="*/ 78 w 143"/>
              <a:gd name="T49" fmla="*/ 34 h 143"/>
              <a:gd name="T50" fmla="*/ 80 w 143"/>
              <a:gd name="T51" fmla="*/ 40 h 143"/>
              <a:gd name="T52" fmla="*/ 78 w 143"/>
              <a:gd name="T53" fmla="*/ 46 h 143"/>
              <a:gd name="T54" fmla="*/ 71 w 143"/>
              <a:gd name="T55" fmla="*/ 49 h 143"/>
              <a:gd name="T56" fmla="*/ 65 w 143"/>
              <a:gd name="T57" fmla="*/ 46 h 143"/>
              <a:gd name="T58" fmla="*/ 63 w 143"/>
              <a:gd name="T59" fmla="*/ 40 h 143"/>
              <a:gd name="T60" fmla="*/ 65 w 143"/>
              <a:gd name="T61" fmla="*/ 34 h 143"/>
              <a:gd name="T62" fmla="*/ 71 w 143"/>
              <a:gd name="T63" fmla="*/ 31 h 143"/>
              <a:gd name="T64" fmla="*/ 71 w 143"/>
              <a:gd name="T65" fmla="*/ 9 h 143"/>
              <a:gd name="T66" fmla="*/ 27 w 143"/>
              <a:gd name="T67" fmla="*/ 27 h 143"/>
              <a:gd name="T68" fmla="*/ 9 w 143"/>
              <a:gd name="T69" fmla="*/ 71 h 143"/>
              <a:gd name="T70" fmla="*/ 27 w 143"/>
              <a:gd name="T71" fmla="*/ 116 h 143"/>
              <a:gd name="T72" fmla="*/ 71 w 143"/>
              <a:gd name="T73" fmla="*/ 134 h 143"/>
              <a:gd name="T74" fmla="*/ 116 w 143"/>
              <a:gd name="T75" fmla="*/ 116 h 143"/>
              <a:gd name="T76" fmla="*/ 134 w 143"/>
              <a:gd name="T77" fmla="*/ 71 h 143"/>
              <a:gd name="T78" fmla="*/ 116 w 143"/>
              <a:gd name="T79" fmla="*/ 27 h 143"/>
              <a:gd name="T80" fmla="*/ 71 w 143"/>
              <a:gd name="T81" fmla="*/ 9 h 143"/>
              <a:gd name="T82" fmla="*/ 71 w 143"/>
              <a:gd name="T83" fmla="*/ 0 h 143"/>
              <a:gd name="T84" fmla="*/ 122 w 143"/>
              <a:gd name="T85" fmla="*/ 21 h 143"/>
              <a:gd name="T86" fmla="*/ 143 w 143"/>
              <a:gd name="T87" fmla="*/ 71 h 143"/>
              <a:gd name="T88" fmla="*/ 122 w 143"/>
              <a:gd name="T89" fmla="*/ 122 h 143"/>
              <a:gd name="T90" fmla="*/ 71 w 143"/>
              <a:gd name="T91" fmla="*/ 143 h 143"/>
              <a:gd name="T92" fmla="*/ 21 w 143"/>
              <a:gd name="T93" fmla="*/ 122 h 143"/>
              <a:gd name="T94" fmla="*/ 0 w 143"/>
              <a:gd name="T95" fmla="*/ 71 h 143"/>
              <a:gd name="T96" fmla="*/ 21 w 143"/>
              <a:gd name="T97" fmla="*/ 21 h 143"/>
              <a:gd name="T98" fmla="*/ 71 w 143"/>
              <a:gd name="T99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3" h="143">
                <a:moveTo>
                  <a:pt x="63" y="58"/>
                </a:moveTo>
                <a:cubicBezTo>
                  <a:pt x="71" y="58"/>
                  <a:pt x="71" y="58"/>
                  <a:pt x="71" y="58"/>
                </a:cubicBezTo>
                <a:cubicBezTo>
                  <a:pt x="73" y="58"/>
                  <a:pt x="74" y="58"/>
                  <a:pt x="75" y="59"/>
                </a:cubicBezTo>
                <a:cubicBezTo>
                  <a:pt x="76" y="60"/>
                  <a:pt x="76" y="61"/>
                  <a:pt x="76" y="62"/>
                </a:cubicBezTo>
                <a:cubicBezTo>
                  <a:pt x="76" y="62"/>
                  <a:pt x="76" y="62"/>
                  <a:pt x="76" y="62"/>
                </a:cubicBezTo>
                <a:cubicBezTo>
                  <a:pt x="76" y="102"/>
                  <a:pt x="76" y="102"/>
                  <a:pt x="76" y="102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82" y="102"/>
                  <a:pt x="83" y="103"/>
                  <a:pt x="84" y="104"/>
                </a:cubicBezTo>
                <a:cubicBezTo>
                  <a:pt x="84" y="105"/>
                  <a:pt x="85" y="106"/>
                  <a:pt x="85" y="107"/>
                </a:cubicBezTo>
                <a:cubicBezTo>
                  <a:pt x="85" y="108"/>
                  <a:pt x="84" y="109"/>
                  <a:pt x="84" y="110"/>
                </a:cubicBezTo>
                <a:cubicBezTo>
                  <a:pt x="83" y="111"/>
                  <a:pt x="82" y="111"/>
                  <a:pt x="80" y="111"/>
                </a:cubicBezTo>
                <a:cubicBezTo>
                  <a:pt x="63" y="111"/>
                  <a:pt x="63" y="111"/>
                  <a:pt x="63" y="111"/>
                </a:cubicBezTo>
                <a:cubicBezTo>
                  <a:pt x="61" y="111"/>
                  <a:pt x="60" y="111"/>
                  <a:pt x="59" y="110"/>
                </a:cubicBezTo>
                <a:cubicBezTo>
                  <a:pt x="59" y="109"/>
                  <a:pt x="58" y="108"/>
                  <a:pt x="58" y="107"/>
                </a:cubicBezTo>
                <a:cubicBezTo>
                  <a:pt x="58" y="106"/>
                  <a:pt x="59" y="105"/>
                  <a:pt x="59" y="104"/>
                </a:cubicBezTo>
                <a:cubicBezTo>
                  <a:pt x="60" y="103"/>
                  <a:pt x="61" y="102"/>
                  <a:pt x="63" y="102"/>
                </a:cubicBezTo>
                <a:cubicBezTo>
                  <a:pt x="67" y="102"/>
                  <a:pt x="67" y="102"/>
                  <a:pt x="67" y="102"/>
                </a:cubicBezTo>
                <a:cubicBezTo>
                  <a:pt x="67" y="67"/>
                  <a:pt x="67" y="67"/>
                  <a:pt x="67" y="67"/>
                </a:cubicBezTo>
                <a:cubicBezTo>
                  <a:pt x="63" y="67"/>
                  <a:pt x="63" y="67"/>
                  <a:pt x="63" y="67"/>
                </a:cubicBezTo>
                <a:cubicBezTo>
                  <a:pt x="61" y="67"/>
                  <a:pt x="60" y="66"/>
                  <a:pt x="59" y="65"/>
                </a:cubicBezTo>
                <a:cubicBezTo>
                  <a:pt x="59" y="65"/>
                  <a:pt x="58" y="64"/>
                  <a:pt x="58" y="62"/>
                </a:cubicBezTo>
                <a:cubicBezTo>
                  <a:pt x="58" y="61"/>
                  <a:pt x="59" y="60"/>
                  <a:pt x="59" y="59"/>
                </a:cubicBezTo>
                <a:cubicBezTo>
                  <a:pt x="60" y="58"/>
                  <a:pt x="61" y="58"/>
                  <a:pt x="63" y="58"/>
                </a:cubicBezTo>
                <a:close/>
                <a:moveTo>
                  <a:pt x="71" y="31"/>
                </a:moveTo>
                <a:cubicBezTo>
                  <a:pt x="74" y="31"/>
                  <a:pt x="76" y="32"/>
                  <a:pt x="78" y="34"/>
                </a:cubicBezTo>
                <a:cubicBezTo>
                  <a:pt x="80" y="35"/>
                  <a:pt x="80" y="37"/>
                  <a:pt x="80" y="40"/>
                </a:cubicBezTo>
                <a:cubicBezTo>
                  <a:pt x="80" y="42"/>
                  <a:pt x="80" y="44"/>
                  <a:pt x="78" y="46"/>
                </a:cubicBezTo>
                <a:cubicBezTo>
                  <a:pt x="76" y="48"/>
                  <a:pt x="74" y="49"/>
                  <a:pt x="71" y="49"/>
                </a:cubicBezTo>
                <a:cubicBezTo>
                  <a:pt x="69" y="49"/>
                  <a:pt x="67" y="48"/>
                  <a:pt x="65" y="46"/>
                </a:cubicBezTo>
                <a:cubicBezTo>
                  <a:pt x="63" y="44"/>
                  <a:pt x="63" y="42"/>
                  <a:pt x="63" y="40"/>
                </a:cubicBezTo>
                <a:cubicBezTo>
                  <a:pt x="63" y="37"/>
                  <a:pt x="63" y="35"/>
                  <a:pt x="65" y="34"/>
                </a:cubicBezTo>
                <a:cubicBezTo>
                  <a:pt x="67" y="32"/>
                  <a:pt x="69" y="31"/>
                  <a:pt x="71" y="31"/>
                </a:cubicBezTo>
                <a:close/>
                <a:moveTo>
                  <a:pt x="71" y="9"/>
                </a:moveTo>
                <a:cubicBezTo>
                  <a:pt x="54" y="9"/>
                  <a:pt x="39" y="15"/>
                  <a:pt x="27" y="27"/>
                </a:cubicBezTo>
                <a:cubicBezTo>
                  <a:pt x="15" y="39"/>
                  <a:pt x="9" y="54"/>
                  <a:pt x="9" y="71"/>
                </a:cubicBezTo>
                <a:cubicBezTo>
                  <a:pt x="9" y="88"/>
                  <a:pt x="15" y="103"/>
                  <a:pt x="27" y="116"/>
                </a:cubicBezTo>
                <a:cubicBezTo>
                  <a:pt x="39" y="128"/>
                  <a:pt x="54" y="134"/>
                  <a:pt x="71" y="134"/>
                </a:cubicBezTo>
                <a:cubicBezTo>
                  <a:pt x="89" y="134"/>
                  <a:pt x="104" y="128"/>
                  <a:pt x="116" y="116"/>
                </a:cubicBezTo>
                <a:cubicBezTo>
                  <a:pt x="128" y="103"/>
                  <a:pt x="134" y="88"/>
                  <a:pt x="134" y="71"/>
                </a:cubicBezTo>
                <a:cubicBezTo>
                  <a:pt x="134" y="54"/>
                  <a:pt x="128" y="39"/>
                  <a:pt x="116" y="27"/>
                </a:cubicBezTo>
                <a:cubicBezTo>
                  <a:pt x="104" y="15"/>
                  <a:pt x="89" y="9"/>
                  <a:pt x="71" y="9"/>
                </a:cubicBezTo>
                <a:close/>
                <a:moveTo>
                  <a:pt x="71" y="0"/>
                </a:moveTo>
                <a:cubicBezTo>
                  <a:pt x="91" y="0"/>
                  <a:pt x="108" y="7"/>
                  <a:pt x="122" y="21"/>
                </a:cubicBezTo>
                <a:cubicBezTo>
                  <a:pt x="136" y="35"/>
                  <a:pt x="143" y="51"/>
                  <a:pt x="143" y="71"/>
                </a:cubicBezTo>
                <a:cubicBezTo>
                  <a:pt x="143" y="91"/>
                  <a:pt x="136" y="108"/>
                  <a:pt x="122" y="122"/>
                </a:cubicBezTo>
                <a:cubicBezTo>
                  <a:pt x="108" y="136"/>
                  <a:pt x="91" y="143"/>
                  <a:pt x="71" y="143"/>
                </a:cubicBezTo>
                <a:cubicBezTo>
                  <a:pt x="52" y="143"/>
                  <a:pt x="35" y="136"/>
                  <a:pt x="21" y="122"/>
                </a:cubicBezTo>
                <a:cubicBezTo>
                  <a:pt x="7" y="108"/>
                  <a:pt x="0" y="91"/>
                  <a:pt x="0" y="71"/>
                </a:cubicBezTo>
                <a:cubicBezTo>
                  <a:pt x="0" y="51"/>
                  <a:pt x="7" y="35"/>
                  <a:pt x="21" y="21"/>
                </a:cubicBezTo>
                <a:cubicBezTo>
                  <a:pt x="35" y="7"/>
                  <a:pt x="52" y="0"/>
                  <a:pt x="7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4365293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9">
            <a:extLst>
              <a:ext uri="{FF2B5EF4-FFF2-40B4-BE49-F238E27FC236}">
                <a16:creationId xmlns:a16="http://schemas.microsoft.com/office/drawing/2014/main" id="{AE173104-77DE-4690-A24E-C0EB74E6D721}"/>
              </a:ext>
            </a:extLst>
          </p:cNvPr>
          <p:cNvSpPr/>
          <p:nvPr/>
        </p:nvSpPr>
        <p:spPr>
          <a:xfrm>
            <a:off x="9950987" y="4284091"/>
            <a:ext cx="1929607" cy="2319122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4" name="Rounded Rectangle 39">
            <a:extLst>
              <a:ext uri="{FF2B5EF4-FFF2-40B4-BE49-F238E27FC236}">
                <a16:creationId xmlns:a16="http://schemas.microsoft.com/office/drawing/2014/main" id="{771BD64C-9ED3-43B4-81B9-267C6FD022D8}"/>
              </a:ext>
            </a:extLst>
          </p:cNvPr>
          <p:cNvSpPr/>
          <p:nvPr/>
        </p:nvSpPr>
        <p:spPr>
          <a:xfrm>
            <a:off x="7623647" y="4285089"/>
            <a:ext cx="1929607" cy="2319122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3" name="Rounded Rectangle 39">
            <a:extLst>
              <a:ext uri="{FF2B5EF4-FFF2-40B4-BE49-F238E27FC236}">
                <a16:creationId xmlns:a16="http://schemas.microsoft.com/office/drawing/2014/main" id="{6A15F148-5949-44DE-84CD-6A75546A4B91}"/>
              </a:ext>
            </a:extLst>
          </p:cNvPr>
          <p:cNvSpPr/>
          <p:nvPr/>
        </p:nvSpPr>
        <p:spPr>
          <a:xfrm>
            <a:off x="7627276" y="1927332"/>
            <a:ext cx="1929607" cy="2110512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2" name="Rounded Rectangle 39">
            <a:extLst>
              <a:ext uri="{FF2B5EF4-FFF2-40B4-BE49-F238E27FC236}">
                <a16:creationId xmlns:a16="http://schemas.microsoft.com/office/drawing/2014/main" id="{5D0E22ED-F2C2-45A9-B552-360B7EA324D0}"/>
              </a:ext>
            </a:extLst>
          </p:cNvPr>
          <p:cNvSpPr/>
          <p:nvPr/>
        </p:nvSpPr>
        <p:spPr>
          <a:xfrm>
            <a:off x="5369712" y="1933827"/>
            <a:ext cx="1929607" cy="2110512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Входящие звонки</a:t>
            </a:r>
          </a:p>
        </p:txBody>
      </p:sp>
      <p:sp>
        <p:nvSpPr>
          <p:cNvPr id="4" name="TextBox 13">
            <a:extLst>
              <a:ext uri="{FF2B5EF4-FFF2-40B4-BE49-F238E27FC236}">
                <a16:creationId xmlns:a16="http://schemas.microsoft.com/office/drawing/2014/main" id="{179F31AC-D22A-4772-904B-91F7EB4677E0}"/>
              </a:ext>
            </a:extLst>
          </p:cNvPr>
          <p:cNvSpPr txBox="1"/>
          <p:nvPr/>
        </p:nvSpPr>
        <p:spPr>
          <a:xfrm>
            <a:off x="989378" y="2303108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            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Первая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линия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звонков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2555F5D9-B334-4F48-A49C-54F50BB47D83}"/>
              </a:ext>
            </a:extLst>
          </p:cNvPr>
          <p:cNvSpPr txBox="1"/>
          <p:nvPr/>
        </p:nvSpPr>
        <p:spPr>
          <a:xfrm>
            <a:off x="989379" y="1931679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AEB79B41-7CD8-49FC-BDAA-9A2FBFC33331}"/>
              </a:ext>
            </a:extLst>
          </p:cNvPr>
          <p:cNvSpPr txBox="1"/>
          <p:nvPr/>
        </p:nvSpPr>
        <p:spPr>
          <a:xfrm>
            <a:off x="989376" y="3801707"/>
            <a:ext cx="3315330" cy="871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Улучшить процент корректных ответов на вопросы </a:t>
            </a:r>
            <a:b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«с первого звонка». 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Перевести операторов на более «сложные» вопросы. 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Улучшить пользовательский опыт. </a:t>
            </a: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695C6F2F-0E4C-47FF-8817-B81A43A421A2}"/>
              </a:ext>
            </a:extLst>
          </p:cNvPr>
          <p:cNvSpPr txBox="1"/>
          <p:nvPr/>
        </p:nvSpPr>
        <p:spPr>
          <a:xfrm>
            <a:off x="989379" y="3455680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Задачи</a:t>
            </a:r>
          </a:p>
        </p:txBody>
      </p:sp>
      <p:pic>
        <p:nvPicPr>
          <p:cNvPr id="9" name="pointer-06.png" descr="pointer-06.png">
            <a:extLst>
              <a:ext uri="{FF2B5EF4-FFF2-40B4-BE49-F238E27FC236}">
                <a16:creationId xmlns:a16="http://schemas.microsoft.com/office/drawing/2014/main" id="{5EDA3033-204D-4B60-97FE-DA1DC1DC4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8190" y="2061106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ointer-06.png" descr="pointer-06.png">
            <a:extLst>
              <a:ext uri="{FF2B5EF4-FFF2-40B4-BE49-F238E27FC236}">
                <a16:creationId xmlns:a16="http://schemas.microsoft.com/office/drawing/2014/main" id="{DFF59AEB-16DA-4ED9-81AC-2654B6D37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8190" y="3585107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TextBox 13">
            <a:extLst>
              <a:ext uri="{FF2B5EF4-FFF2-40B4-BE49-F238E27FC236}">
                <a16:creationId xmlns:a16="http://schemas.microsoft.com/office/drawing/2014/main" id="{0EB11E78-65E3-4C77-89DE-D675B8C1C5B7}"/>
              </a:ext>
            </a:extLst>
          </p:cNvPr>
          <p:cNvSpPr txBox="1"/>
          <p:nvPr/>
        </p:nvSpPr>
        <p:spPr>
          <a:xfrm>
            <a:off x="987252" y="4856289"/>
            <a:ext cx="3940250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Что умеет коллбот Карди</a:t>
            </a: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6F1BAA24-9255-42D0-9D4C-295CE67A6C39}"/>
              </a:ext>
            </a:extLst>
          </p:cNvPr>
          <p:cNvSpPr txBox="1"/>
          <p:nvPr/>
        </p:nvSpPr>
        <p:spPr>
          <a:xfrm>
            <a:off x="989378" y="3051670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Страховая компания.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5C682FAD-7694-40AC-BACB-5A995FAFDC51}"/>
              </a:ext>
            </a:extLst>
          </p:cNvPr>
          <p:cNvSpPr txBox="1"/>
          <p:nvPr/>
        </p:nvSpPr>
        <p:spPr>
          <a:xfrm>
            <a:off x="989379" y="2680238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Бизнес</a:t>
            </a:r>
          </a:p>
        </p:txBody>
      </p:sp>
      <p:pic>
        <p:nvPicPr>
          <p:cNvPr id="15" name="pointer-06.png" descr="pointer-06.png">
            <a:extLst>
              <a:ext uri="{FF2B5EF4-FFF2-40B4-BE49-F238E27FC236}">
                <a16:creationId xmlns:a16="http://schemas.microsoft.com/office/drawing/2014/main" id="{A157062D-54E9-40F7-A960-F102BBE2B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8190" y="2809667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ointer-06.png" descr="pointer-06.png">
            <a:extLst>
              <a:ext uri="{FF2B5EF4-FFF2-40B4-BE49-F238E27FC236}">
                <a16:creationId xmlns:a16="http://schemas.microsoft.com/office/drawing/2014/main" id="{6990EA5A-4AF8-4315-BC7D-480669944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8190" y="4960606"/>
            <a:ext cx="123798" cy="112021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extBox 13">
            <a:extLst>
              <a:ext uri="{FF2B5EF4-FFF2-40B4-BE49-F238E27FC236}">
                <a16:creationId xmlns:a16="http://schemas.microsoft.com/office/drawing/2014/main" id="{50880A42-D377-43FA-87BE-C9B85E857264}"/>
              </a:ext>
            </a:extLst>
          </p:cNvPr>
          <p:cNvSpPr txBox="1"/>
          <p:nvPr/>
        </p:nvSpPr>
        <p:spPr>
          <a:xfrm>
            <a:off x="987252" y="5339347"/>
            <a:ext cx="3940250" cy="1081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Мгновенно принимает входящие звонки.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Отвечает на стандартные вопросы о компании 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 о страховых выплатах. 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Сообщает адрес ближайшего филиала и график работы. 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 сложных случаях переводит звонок на оператора.  </a:t>
            </a:r>
          </a:p>
        </p:txBody>
      </p:sp>
      <p:sp>
        <p:nvSpPr>
          <p:cNvPr id="19" name="TextBox 40">
            <a:extLst>
              <a:ext uri="{FF2B5EF4-FFF2-40B4-BE49-F238E27FC236}">
                <a16:creationId xmlns:a16="http://schemas.microsoft.com/office/drawing/2014/main" id="{7BBED50D-8FB8-4BB5-8435-A6CDF34DD762}"/>
              </a:ext>
            </a:extLst>
          </p:cNvPr>
          <p:cNvSpPr txBox="1"/>
          <p:nvPr/>
        </p:nvSpPr>
        <p:spPr>
          <a:xfrm>
            <a:off x="5599216" y="2333935"/>
            <a:ext cx="1491256" cy="574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40%</a:t>
            </a:r>
          </a:p>
        </p:txBody>
      </p:sp>
      <p:sp>
        <p:nvSpPr>
          <p:cNvPr id="20" name="TextBox 13">
            <a:extLst>
              <a:ext uri="{FF2B5EF4-FFF2-40B4-BE49-F238E27FC236}">
                <a16:creationId xmlns:a16="http://schemas.microsoft.com/office/drawing/2014/main" id="{A6E04C83-3928-4D49-80C5-C8B9A3CBE107}"/>
              </a:ext>
            </a:extLst>
          </p:cNvPr>
          <p:cNvSpPr txBox="1"/>
          <p:nvPr/>
        </p:nvSpPr>
        <p:spPr>
          <a:xfrm>
            <a:off x="5589665" y="2914846"/>
            <a:ext cx="1491256" cy="523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Снижение нагрузки на КЦ</a:t>
            </a:r>
          </a:p>
        </p:txBody>
      </p:sp>
      <p:pic>
        <p:nvPicPr>
          <p:cNvPr id="21" name="photo-1532726635173-491f83dcce3c.jpeg" descr="photo-1532726635173-491f83dcce3c.jpeg">
            <a:extLst>
              <a:ext uri="{FF2B5EF4-FFF2-40B4-BE49-F238E27FC236}">
                <a16:creationId xmlns:a16="http://schemas.microsoft.com/office/drawing/2014/main" id="{8CF9C8B0-7C5D-4B18-B439-8855164377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75" t="537" r="1374" b="539"/>
          <a:stretch>
            <a:fillRect/>
          </a:stretch>
        </p:blipFill>
        <p:spPr>
          <a:xfrm>
            <a:off x="5371299" y="4259075"/>
            <a:ext cx="1928020" cy="23451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9" y="0"/>
                </a:moveTo>
                <a:cubicBezTo>
                  <a:pt x="398" y="0"/>
                  <a:pt x="0" y="327"/>
                  <a:pt x="0" y="731"/>
                </a:cubicBezTo>
                <a:lnTo>
                  <a:pt x="0" y="20869"/>
                </a:lnTo>
                <a:cubicBezTo>
                  <a:pt x="0" y="21273"/>
                  <a:pt x="398" y="21600"/>
                  <a:pt x="889" y="21600"/>
                </a:cubicBezTo>
                <a:lnTo>
                  <a:pt x="20711" y="21600"/>
                </a:lnTo>
                <a:cubicBezTo>
                  <a:pt x="21202" y="21600"/>
                  <a:pt x="21600" y="21273"/>
                  <a:pt x="21600" y="20869"/>
                </a:cubicBezTo>
                <a:lnTo>
                  <a:pt x="21600" y="731"/>
                </a:lnTo>
                <a:cubicBezTo>
                  <a:pt x="21600" y="327"/>
                  <a:pt x="21202" y="0"/>
                  <a:pt x="20711" y="0"/>
                </a:cubicBezTo>
                <a:lnTo>
                  <a:pt x="889" y="0"/>
                </a:lnTo>
                <a:close/>
              </a:path>
            </a:pathLst>
          </a:custGeom>
          <a:ln w="12700">
            <a:miter lim="400000"/>
          </a:ln>
          <a:effectLst>
            <a:outerShdw blurRad="330200" dist="139398" dir="17960624" rotWithShape="0">
              <a:srgbClr val="000000">
                <a:alpha val="29253"/>
              </a:srgbClr>
            </a:outerShdw>
          </a:effectLst>
        </p:spPr>
      </p:pic>
      <p:sp>
        <p:nvSpPr>
          <p:cNvPr id="23" name="TextBox 40">
            <a:extLst>
              <a:ext uri="{FF2B5EF4-FFF2-40B4-BE49-F238E27FC236}">
                <a16:creationId xmlns:a16="http://schemas.microsoft.com/office/drawing/2014/main" id="{BA192A23-4A7D-4687-848E-F659AE705610}"/>
              </a:ext>
            </a:extLst>
          </p:cNvPr>
          <p:cNvSpPr txBox="1"/>
          <p:nvPr/>
        </p:nvSpPr>
        <p:spPr>
          <a:xfrm>
            <a:off x="7877001" y="4747954"/>
            <a:ext cx="1491256" cy="574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-30%</a:t>
            </a:r>
          </a:p>
        </p:txBody>
      </p:sp>
      <p:sp>
        <p:nvSpPr>
          <p:cNvPr id="24" name="TextBox 13">
            <a:extLst>
              <a:ext uri="{FF2B5EF4-FFF2-40B4-BE49-F238E27FC236}">
                <a16:creationId xmlns:a16="http://schemas.microsoft.com/office/drawing/2014/main" id="{95391476-DAFC-47FE-A47E-EE367BB7A84F}"/>
              </a:ext>
            </a:extLst>
          </p:cNvPr>
          <p:cNvSpPr txBox="1"/>
          <p:nvPr/>
        </p:nvSpPr>
        <p:spPr>
          <a:xfrm>
            <a:off x="7696391" y="5356775"/>
            <a:ext cx="1852475" cy="770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Уменьшение количества специалистов </a:t>
            </a:r>
          </a:p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на входящих звонках</a:t>
            </a:r>
          </a:p>
        </p:txBody>
      </p:sp>
      <p:sp>
        <p:nvSpPr>
          <p:cNvPr id="26" name="TextBox 40">
            <a:extLst>
              <a:ext uri="{FF2B5EF4-FFF2-40B4-BE49-F238E27FC236}">
                <a16:creationId xmlns:a16="http://schemas.microsoft.com/office/drawing/2014/main" id="{5E8B084D-D686-4F30-9DD3-AF3CA197DFFC}"/>
              </a:ext>
            </a:extLst>
          </p:cNvPr>
          <p:cNvSpPr txBox="1"/>
          <p:nvPr/>
        </p:nvSpPr>
        <p:spPr>
          <a:xfrm>
            <a:off x="10131596" y="4747954"/>
            <a:ext cx="1491256" cy="574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21,3%</a:t>
            </a:r>
          </a:p>
        </p:txBody>
      </p:sp>
      <p:sp>
        <p:nvSpPr>
          <p:cNvPr id="27" name="TextBox 13">
            <a:extLst>
              <a:ext uri="{FF2B5EF4-FFF2-40B4-BE49-F238E27FC236}">
                <a16:creationId xmlns:a16="http://schemas.microsoft.com/office/drawing/2014/main" id="{9141E9FD-A5E9-42B9-887B-195F17B619B7}"/>
              </a:ext>
            </a:extLst>
          </p:cNvPr>
          <p:cNvSpPr txBox="1"/>
          <p:nvPr/>
        </p:nvSpPr>
        <p:spPr>
          <a:xfrm>
            <a:off x="9950987" y="5356775"/>
            <a:ext cx="1852475" cy="770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Снижение процента потерянных звонков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9" name="TextBox 40">
            <a:extLst>
              <a:ext uri="{FF2B5EF4-FFF2-40B4-BE49-F238E27FC236}">
                <a16:creationId xmlns:a16="http://schemas.microsoft.com/office/drawing/2014/main" id="{ADFF878D-834E-4ED2-8B8C-32C0BBE7A104}"/>
              </a:ext>
            </a:extLst>
          </p:cNvPr>
          <p:cNvSpPr txBox="1"/>
          <p:nvPr/>
        </p:nvSpPr>
        <p:spPr>
          <a:xfrm>
            <a:off x="7877001" y="2333935"/>
            <a:ext cx="1491256" cy="574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38%</a:t>
            </a:r>
          </a:p>
        </p:txBody>
      </p:sp>
      <p:sp>
        <p:nvSpPr>
          <p:cNvPr id="30" name="TextBox 13">
            <a:extLst>
              <a:ext uri="{FF2B5EF4-FFF2-40B4-BE49-F238E27FC236}">
                <a16:creationId xmlns:a16="http://schemas.microsoft.com/office/drawing/2014/main" id="{8DE07CA9-879B-4DD6-93A6-6525C213D328}"/>
              </a:ext>
            </a:extLst>
          </p:cNvPr>
          <p:cNvSpPr txBox="1"/>
          <p:nvPr/>
        </p:nvSpPr>
        <p:spPr>
          <a:xfrm>
            <a:off x="7696391" y="2914846"/>
            <a:ext cx="1852475" cy="770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Рост автоматизации процессов клиентского сервиса</a:t>
            </a:r>
          </a:p>
        </p:txBody>
      </p:sp>
      <p:pic>
        <p:nvPicPr>
          <p:cNvPr id="31" name="photo-1532726635173-491f83dcce3c.jpeg" descr="photo-1532726635173-491f83dcce3c.jpeg">
            <a:extLst>
              <a:ext uri="{FF2B5EF4-FFF2-40B4-BE49-F238E27FC236}">
                <a16:creationId xmlns:a16="http://schemas.microsoft.com/office/drawing/2014/main" id="{9F380379-FCE4-4B4C-9EC5-FD0949738FB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056" t="3226" r="2606" b="3223"/>
          <a:stretch>
            <a:fillRect/>
          </a:stretch>
        </p:blipFill>
        <p:spPr>
          <a:xfrm>
            <a:off x="9884840" y="1943281"/>
            <a:ext cx="1929607" cy="2101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9" y="0"/>
                </a:moveTo>
                <a:cubicBezTo>
                  <a:pt x="398" y="0"/>
                  <a:pt x="0" y="365"/>
                  <a:pt x="0" y="816"/>
                </a:cubicBezTo>
                <a:lnTo>
                  <a:pt x="0" y="20784"/>
                </a:lnTo>
                <a:cubicBezTo>
                  <a:pt x="0" y="21235"/>
                  <a:pt x="398" y="21600"/>
                  <a:pt x="889" y="21600"/>
                </a:cubicBezTo>
                <a:lnTo>
                  <a:pt x="20711" y="21600"/>
                </a:lnTo>
                <a:cubicBezTo>
                  <a:pt x="21202" y="21600"/>
                  <a:pt x="21600" y="21235"/>
                  <a:pt x="21600" y="20784"/>
                </a:cubicBezTo>
                <a:lnTo>
                  <a:pt x="21600" y="816"/>
                </a:lnTo>
                <a:cubicBezTo>
                  <a:pt x="21600" y="365"/>
                  <a:pt x="21202" y="0"/>
                  <a:pt x="20711" y="0"/>
                </a:cubicBezTo>
                <a:lnTo>
                  <a:pt x="889" y="0"/>
                </a:lnTo>
                <a:close/>
              </a:path>
            </a:pathLst>
          </a:custGeom>
          <a:ln w="12700">
            <a:miter lim="400000"/>
          </a:ln>
          <a:effectLst>
            <a:outerShdw blurRad="330200" dist="139398" dir="17960624" rotWithShape="0">
              <a:srgbClr val="000000">
                <a:alpha val="29253"/>
              </a:srgbClr>
            </a:outerShdw>
          </a:effectLst>
        </p:spPr>
      </p:pic>
      <p:sp>
        <p:nvSpPr>
          <p:cNvPr id="36" name="Freeform 495">
            <a:extLst>
              <a:ext uri="{FF2B5EF4-FFF2-40B4-BE49-F238E27FC236}">
                <a16:creationId xmlns:a16="http://schemas.microsoft.com/office/drawing/2014/main" id="{ADA71C13-ADBE-4C68-9605-2AD5CDDD0A99}"/>
              </a:ext>
            </a:extLst>
          </p:cNvPr>
          <p:cNvSpPr>
            <a:spLocks noEditPoints="1"/>
          </p:cNvSpPr>
          <p:nvPr/>
        </p:nvSpPr>
        <p:spPr bwMode="auto">
          <a:xfrm>
            <a:off x="1120775" y="2318948"/>
            <a:ext cx="297884" cy="301351"/>
          </a:xfrm>
          <a:custGeom>
            <a:avLst/>
            <a:gdLst>
              <a:gd name="T0" fmla="*/ 117 w 143"/>
              <a:gd name="T1" fmla="*/ 9 h 144"/>
              <a:gd name="T2" fmla="*/ 51 w 143"/>
              <a:gd name="T3" fmla="*/ 51 h 144"/>
              <a:gd name="T4" fmla="*/ 9 w 143"/>
              <a:gd name="T5" fmla="*/ 117 h 144"/>
              <a:gd name="T6" fmla="*/ 15 w 143"/>
              <a:gd name="T7" fmla="*/ 124 h 144"/>
              <a:gd name="T8" fmla="*/ 26 w 143"/>
              <a:gd name="T9" fmla="*/ 134 h 144"/>
              <a:gd name="T10" fmla="*/ 28 w 143"/>
              <a:gd name="T11" fmla="*/ 134 h 144"/>
              <a:gd name="T12" fmla="*/ 47 w 143"/>
              <a:gd name="T13" fmla="*/ 106 h 144"/>
              <a:gd name="T14" fmla="*/ 46 w 143"/>
              <a:gd name="T15" fmla="*/ 104 h 144"/>
              <a:gd name="T16" fmla="*/ 39 w 143"/>
              <a:gd name="T17" fmla="*/ 91 h 144"/>
              <a:gd name="T18" fmla="*/ 36 w 143"/>
              <a:gd name="T19" fmla="*/ 86 h 144"/>
              <a:gd name="T20" fmla="*/ 39 w 143"/>
              <a:gd name="T21" fmla="*/ 81 h 144"/>
              <a:gd name="T22" fmla="*/ 59 w 143"/>
              <a:gd name="T23" fmla="*/ 59 h 144"/>
              <a:gd name="T24" fmla="*/ 82 w 143"/>
              <a:gd name="T25" fmla="*/ 40 h 144"/>
              <a:gd name="T26" fmla="*/ 86 w 143"/>
              <a:gd name="T27" fmla="*/ 36 h 144"/>
              <a:gd name="T28" fmla="*/ 91 w 143"/>
              <a:gd name="T29" fmla="*/ 39 h 144"/>
              <a:gd name="T30" fmla="*/ 104 w 143"/>
              <a:gd name="T31" fmla="*/ 46 h 144"/>
              <a:gd name="T32" fmla="*/ 106 w 143"/>
              <a:gd name="T33" fmla="*/ 47 h 144"/>
              <a:gd name="T34" fmla="*/ 134 w 143"/>
              <a:gd name="T35" fmla="*/ 28 h 144"/>
              <a:gd name="T36" fmla="*/ 134 w 143"/>
              <a:gd name="T37" fmla="*/ 28 h 144"/>
              <a:gd name="T38" fmla="*/ 134 w 143"/>
              <a:gd name="T39" fmla="*/ 26 h 144"/>
              <a:gd name="T40" fmla="*/ 124 w 143"/>
              <a:gd name="T41" fmla="*/ 15 h 144"/>
              <a:gd name="T42" fmla="*/ 117 w 143"/>
              <a:gd name="T43" fmla="*/ 9 h 144"/>
              <a:gd name="T44" fmla="*/ 117 w 143"/>
              <a:gd name="T45" fmla="*/ 0 h 144"/>
              <a:gd name="T46" fmla="*/ 127 w 143"/>
              <a:gd name="T47" fmla="*/ 6 h 144"/>
              <a:gd name="T48" fmla="*/ 136 w 143"/>
              <a:gd name="T49" fmla="*/ 15 h 144"/>
              <a:gd name="T50" fmla="*/ 141 w 143"/>
              <a:gd name="T51" fmla="*/ 21 h 144"/>
              <a:gd name="T52" fmla="*/ 143 w 143"/>
              <a:gd name="T53" fmla="*/ 28 h 144"/>
              <a:gd name="T54" fmla="*/ 140 w 143"/>
              <a:gd name="T55" fmla="*/ 35 h 144"/>
              <a:gd name="T56" fmla="*/ 111 w 143"/>
              <a:gd name="T57" fmla="*/ 55 h 144"/>
              <a:gd name="T58" fmla="*/ 99 w 143"/>
              <a:gd name="T59" fmla="*/ 54 h 144"/>
              <a:gd name="T60" fmla="*/ 87 w 143"/>
              <a:gd name="T61" fmla="*/ 47 h 144"/>
              <a:gd name="T62" fmla="*/ 65 w 143"/>
              <a:gd name="T63" fmla="*/ 66 h 144"/>
              <a:gd name="T64" fmla="*/ 47 w 143"/>
              <a:gd name="T65" fmla="*/ 87 h 144"/>
              <a:gd name="T66" fmla="*/ 54 w 143"/>
              <a:gd name="T67" fmla="*/ 99 h 144"/>
              <a:gd name="T68" fmla="*/ 56 w 143"/>
              <a:gd name="T69" fmla="*/ 106 h 144"/>
              <a:gd name="T70" fmla="*/ 55 w 143"/>
              <a:gd name="T71" fmla="*/ 111 h 144"/>
              <a:gd name="T72" fmla="*/ 35 w 143"/>
              <a:gd name="T73" fmla="*/ 140 h 144"/>
              <a:gd name="T74" fmla="*/ 29 w 143"/>
              <a:gd name="T75" fmla="*/ 143 h 144"/>
              <a:gd name="T76" fmla="*/ 21 w 143"/>
              <a:gd name="T77" fmla="*/ 141 h 144"/>
              <a:gd name="T78" fmla="*/ 15 w 143"/>
              <a:gd name="T79" fmla="*/ 136 h 144"/>
              <a:gd name="T80" fmla="*/ 6 w 143"/>
              <a:gd name="T81" fmla="*/ 127 h 144"/>
              <a:gd name="T82" fmla="*/ 0 w 143"/>
              <a:gd name="T83" fmla="*/ 117 h 144"/>
              <a:gd name="T84" fmla="*/ 0 w 143"/>
              <a:gd name="T85" fmla="*/ 117 h 144"/>
              <a:gd name="T86" fmla="*/ 44 w 143"/>
              <a:gd name="T87" fmla="*/ 44 h 144"/>
              <a:gd name="T88" fmla="*/ 117 w 143"/>
              <a:gd name="T89" fmla="*/ 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3" h="144">
                <a:moveTo>
                  <a:pt x="117" y="9"/>
                </a:moveTo>
                <a:cubicBezTo>
                  <a:pt x="99" y="10"/>
                  <a:pt x="77" y="24"/>
                  <a:pt x="51" y="51"/>
                </a:cubicBezTo>
                <a:cubicBezTo>
                  <a:pt x="24" y="78"/>
                  <a:pt x="10" y="100"/>
                  <a:pt x="9" y="117"/>
                </a:cubicBezTo>
                <a:cubicBezTo>
                  <a:pt x="10" y="118"/>
                  <a:pt x="12" y="121"/>
                  <a:pt x="15" y="124"/>
                </a:cubicBezTo>
                <a:cubicBezTo>
                  <a:pt x="19" y="128"/>
                  <a:pt x="22" y="131"/>
                  <a:pt x="26" y="134"/>
                </a:cubicBezTo>
                <a:cubicBezTo>
                  <a:pt x="27" y="134"/>
                  <a:pt x="28" y="134"/>
                  <a:pt x="28" y="134"/>
                </a:cubicBezTo>
                <a:cubicBezTo>
                  <a:pt x="36" y="123"/>
                  <a:pt x="42" y="114"/>
                  <a:pt x="47" y="106"/>
                </a:cubicBezTo>
                <a:cubicBezTo>
                  <a:pt x="47" y="106"/>
                  <a:pt x="47" y="105"/>
                  <a:pt x="46" y="104"/>
                </a:cubicBezTo>
                <a:cubicBezTo>
                  <a:pt x="45" y="102"/>
                  <a:pt x="43" y="98"/>
                  <a:pt x="39" y="91"/>
                </a:cubicBezTo>
                <a:cubicBezTo>
                  <a:pt x="36" y="86"/>
                  <a:pt x="36" y="86"/>
                  <a:pt x="36" y="86"/>
                </a:cubicBezTo>
                <a:cubicBezTo>
                  <a:pt x="39" y="81"/>
                  <a:pt x="39" y="81"/>
                  <a:pt x="39" y="81"/>
                </a:cubicBezTo>
                <a:cubicBezTo>
                  <a:pt x="44" y="75"/>
                  <a:pt x="50" y="68"/>
                  <a:pt x="59" y="59"/>
                </a:cubicBezTo>
                <a:cubicBezTo>
                  <a:pt x="68" y="50"/>
                  <a:pt x="75" y="44"/>
                  <a:pt x="82" y="40"/>
                </a:cubicBezTo>
                <a:cubicBezTo>
                  <a:pt x="86" y="36"/>
                  <a:pt x="86" y="36"/>
                  <a:pt x="86" y="36"/>
                </a:cubicBezTo>
                <a:cubicBezTo>
                  <a:pt x="91" y="39"/>
                  <a:pt x="91" y="39"/>
                  <a:pt x="91" y="39"/>
                </a:cubicBezTo>
                <a:cubicBezTo>
                  <a:pt x="98" y="43"/>
                  <a:pt x="102" y="45"/>
                  <a:pt x="104" y="46"/>
                </a:cubicBezTo>
                <a:cubicBezTo>
                  <a:pt x="105" y="47"/>
                  <a:pt x="106" y="47"/>
                  <a:pt x="106" y="47"/>
                </a:cubicBezTo>
                <a:cubicBezTo>
                  <a:pt x="117" y="40"/>
                  <a:pt x="126" y="34"/>
                  <a:pt x="134" y="28"/>
                </a:cubicBezTo>
                <a:cubicBezTo>
                  <a:pt x="134" y="28"/>
                  <a:pt x="134" y="28"/>
                  <a:pt x="134" y="28"/>
                </a:cubicBezTo>
                <a:cubicBezTo>
                  <a:pt x="134" y="27"/>
                  <a:pt x="134" y="27"/>
                  <a:pt x="134" y="26"/>
                </a:cubicBezTo>
                <a:cubicBezTo>
                  <a:pt x="131" y="22"/>
                  <a:pt x="128" y="19"/>
                  <a:pt x="124" y="15"/>
                </a:cubicBezTo>
                <a:cubicBezTo>
                  <a:pt x="121" y="12"/>
                  <a:pt x="118" y="10"/>
                  <a:pt x="117" y="9"/>
                </a:cubicBezTo>
                <a:close/>
                <a:moveTo>
                  <a:pt x="117" y="0"/>
                </a:moveTo>
                <a:cubicBezTo>
                  <a:pt x="120" y="0"/>
                  <a:pt x="123" y="2"/>
                  <a:pt x="127" y="6"/>
                </a:cubicBezTo>
                <a:cubicBezTo>
                  <a:pt x="131" y="9"/>
                  <a:pt x="134" y="13"/>
                  <a:pt x="136" y="15"/>
                </a:cubicBezTo>
                <a:cubicBezTo>
                  <a:pt x="138" y="17"/>
                  <a:pt x="140" y="19"/>
                  <a:pt x="141" y="21"/>
                </a:cubicBezTo>
                <a:cubicBezTo>
                  <a:pt x="142" y="23"/>
                  <a:pt x="143" y="25"/>
                  <a:pt x="143" y="28"/>
                </a:cubicBezTo>
                <a:cubicBezTo>
                  <a:pt x="143" y="31"/>
                  <a:pt x="142" y="34"/>
                  <a:pt x="140" y="35"/>
                </a:cubicBezTo>
                <a:cubicBezTo>
                  <a:pt x="132" y="41"/>
                  <a:pt x="123" y="47"/>
                  <a:pt x="111" y="55"/>
                </a:cubicBezTo>
                <a:cubicBezTo>
                  <a:pt x="108" y="57"/>
                  <a:pt x="104" y="56"/>
                  <a:pt x="99" y="54"/>
                </a:cubicBezTo>
                <a:cubicBezTo>
                  <a:pt x="98" y="53"/>
                  <a:pt x="93" y="51"/>
                  <a:pt x="87" y="47"/>
                </a:cubicBezTo>
                <a:cubicBezTo>
                  <a:pt x="81" y="51"/>
                  <a:pt x="74" y="57"/>
                  <a:pt x="65" y="66"/>
                </a:cubicBezTo>
                <a:cubicBezTo>
                  <a:pt x="57" y="74"/>
                  <a:pt x="51" y="81"/>
                  <a:pt x="47" y="87"/>
                </a:cubicBezTo>
                <a:cubicBezTo>
                  <a:pt x="51" y="93"/>
                  <a:pt x="53" y="97"/>
                  <a:pt x="54" y="99"/>
                </a:cubicBezTo>
                <a:cubicBezTo>
                  <a:pt x="55" y="102"/>
                  <a:pt x="56" y="104"/>
                  <a:pt x="56" y="106"/>
                </a:cubicBezTo>
                <a:cubicBezTo>
                  <a:pt x="56" y="108"/>
                  <a:pt x="55" y="110"/>
                  <a:pt x="55" y="111"/>
                </a:cubicBezTo>
                <a:cubicBezTo>
                  <a:pt x="49" y="119"/>
                  <a:pt x="43" y="129"/>
                  <a:pt x="35" y="140"/>
                </a:cubicBezTo>
                <a:cubicBezTo>
                  <a:pt x="34" y="142"/>
                  <a:pt x="32" y="143"/>
                  <a:pt x="29" y="143"/>
                </a:cubicBezTo>
                <a:cubicBezTo>
                  <a:pt x="27" y="144"/>
                  <a:pt x="24" y="143"/>
                  <a:pt x="21" y="141"/>
                </a:cubicBezTo>
                <a:cubicBezTo>
                  <a:pt x="20" y="140"/>
                  <a:pt x="18" y="138"/>
                  <a:pt x="15" y="136"/>
                </a:cubicBezTo>
                <a:cubicBezTo>
                  <a:pt x="13" y="134"/>
                  <a:pt x="10" y="131"/>
                  <a:pt x="6" y="127"/>
                </a:cubicBezTo>
                <a:cubicBezTo>
                  <a:pt x="2" y="123"/>
                  <a:pt x="0" y="120"/>
                  <a:pt x="0" y="117"/>
                </a:cubicBezTo>
                <a:cubicBezTo>
                  <a:pt x="0" y="117"/>
                  <a:pt x="0" y="117"/>
                  <a:pt x="0" y="117"/>
                </a:cubicBezTo>
                <a:cubicBezTo>
                  <a:pt x="1" y="97"/>
                  <a:pt x="16" y="73"/>
                  <a:pt x="44" y="44"/>
                </a:cubicBezTo>
                <a:cubicBezTo>
                  <a:pt x="73" y="15"/>
                  <a:pt x="97" y="1"/>
                  <a:pt x="1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8069076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9">
            <a:extLst>
              <a:ext uri="{FF2B5EF4-FFF2-40B4-BE49-F238E27FC236}">
                <a16:creationId xmlns:a16="http://schemas.microsoft.com/office/drawing/2014/main" id="{CA41888B-2275-482C-B62A-A359B3FE5FD4}"/>
              </a:ext>
            </a:extLst>
          </p:cNvPr>
          <p:cNvSpPr/>
          <p:nvPr/>
        </p:nvSpPr>
        <p:spPr>
          <a:xfrm>
            <a:off x="5353015" y="4950412"/>
            <a:ext cx="2032001" cy="177593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3" name="Rounded Rectangle 39">
            <a:extLst>
              <a:ext uri="{FF2B5EF4-FFF2-40B4-BE49-F238E27FC236}">
                <a16:creationId xmlns:a16="http://schemas.microsoft.com/office/drawing/2014/main" id="{280AC0D6-CE71-422A-BD96-75C667771A0A}"/>
              </a:ext>
            </a:extLst>
          </p:cNvPr>
          <p:cNvSpPr/>
          <p:nvPr/>
        </p:nvSpPr>
        <p:spPr>
          <a:xfrm>
            <a:off x="5341173" y="3415058"/>
            <a:ext cx="2032001" cy="1441231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2" name="Rounded Rectangle 39">
            <a:extLst>
              <a:ext uri="{FF2B5EF4-FFF2-40B4-BE49-F238E27FC236}">
                <a16:creationId xmlns:a16="http://schemas.microsoft.com/office/drawing/2014/main" id="{718E98A7-F25A-41FD-99E8-E255E15F7FA0}"/>
              </a:ext>
            </a:extLst>
          </p:cNvPr>
          <p:cNvSpPr/>
          <p:nvPr/>
        </p:nvSpPr>
        <p:spPr>
          <a:xfrm>
            <a:off x="5331621" y="1583977"/>
            <a:ext cx="2032001" cy="177593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4CF076-F11F-48CF-9393-D7B1490ACE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Входящие звонки</a:t>
            </a:r>
          </a:p>
          <a:p>
            <a:endParaRPr lang="ru-RU" dirty="0"/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13840170-E0CA-4647-851A-B5EBBCFC72C3}"/>
              </a:ext>
            </a:extLst>
          </p:cNvPr>
          <p:cNvSpPr txBox="1"/>
          <p:nvPr/>
        </p:nvSpPr>
        <p:spPr>
          <a:xfrm>
            <a:off x="989378" y="2303108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                 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Первая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линия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звонков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909D306B-E306-45E5-979B-AD3B6BEC78B7}"/>
              </a:ext>
            </a:extLst>
          </p:cNvPr>
          <p:cNvSpPr txBox="1"/>
          <p:nvPr/>
        </p:nvSpPr>
        <p:spPr>
          <a:xfrm>
            <a:off x="989379" y="1931679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ECB06C19-315A-4D89-A79A-C1DC850A46A7}"/>
              </a:ext>
            </a:extLst>
          </p:cNvPr>
          <p:cNvSpPr txBox="1"/>
          <p:nvPr/>
        </p:nvSpPr>
        <p:spPr>
          <a:xfrm>
            <a:off x="989376" y="3801707"/>
            <a:ext cx="3315330" cy="871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lvl="1" defTabSz="412740">
              <a:lnSpc>
                <a:spcPct val="130000"/>
              </a:lnSpc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lang="ru-RU" sz="1000" b="0" dirty="0">
                <a:solidFill>
                  <a:schemeClr val="accent4"/>
                </a:solidFill>
                <a:sym typeface="Helvetica Neue Light"/>
              </a:rPr>
              <a:t>Предоставить решение для автоматизации поверки приборов учета для физических лиц, внедрить голосового помощника, настроить АТС, оптимизировать существующие бизнес-процессы компании.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750F867D-44B4-4309-A422-21506D8E6756}"/>
              </a:ext>
            </a:extLst>
          </p:cNvPr>
          <p:cNvSpPr txBox="1"/>
          <p:nvPr/>
        </p:nvSpPr>
        <p:spPr>
          <a:xfrm>
            <a:off x="989379" y="3455680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Задачи</a:t>
            </a:r>
          </a:p>
        </p:txBody>
      </p:sp>
      <p:pic>
        <p:nvPicPr>
          <p:cNvPr id="9" name="pointer-06.png" descr="pointer-06.png">
            <a:extLst>
              <a:ext uri="{FF2B5EF4-FFF2-40B4-BE49-F238E27FC236}">
                <a16:creationId xmlns:a16="http://schemas.microsoft.com/office/drawing/2014/main" id="{8B73690F-830F-492E-8256-36A010AFD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8190" y="2061106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ointer-06.png" descr="pointer-06.png">
            <a:extLst>
              <a:ext uri="{FF2B5EF4-FFF2-40B4-BE49-F238E27FC236}">
                <a16:creationId xmlns:a16="http://schemas.microsoft.com/office/drawing/2014/main" id="{FC8F49B3-5E6C-44F3-9326-F8B1BBD2C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8190" y="3585107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TextBox 13">
            <a:extLst>
              <a:ext uri="{FF2B5EF4-FFF2-40B4-BE49-F238E27FC236}">
                <a16:creationId xmlns:a16="http://schemas.microsoft.com/office/drawing/2014/main" id="{EF3B7FCC-AC74-4D1F-B218-721B90FD2322}"/>
              </a:ext>
            </a:extLst>
          </p:cNvPr>
          <p:cNvSpPr txBox="1"/>
          <p:nvPr/>
        </p:nvSpPr>
        <p:spPr>
          <a:xfrm>
            <a:off x="987252" y="4856289"/>
            <a:ext cx="3940250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lang="ru-RU" sz="1600" spc="20" dirty="0">
                <a:solidFill>
                  <a:schemeClr val="accent4"/>
                </a:solidFill>
                <a:latin typeface="Helvetica Neue"/>
              </a:rPr>
              <a:t>Решение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F0796EA1-CE8F-4B58-B2AC-3396AD2E4244}"/>
              </a:ext>
            </a:extLst>
          </p:cNvPr>
          <p:cNvSpPr txBox="1"/>
          <p:nvPr/>
        </p:nvSpPr>
        <p:spPr>
          <a:xfrm>
            <a:off x="989378" y="3051670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Сервисный центр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9B57238A-3660-472C-9CD1-5D37476964ED}"/>
              </a:ext>
            </a:extLst>
          </p:cNvPr>
          <p:cNvSpPr txBox="1"/>
          <p:nvPr/>
        </p:nvSpPr>
        <p:spPr>
          <a:xfrm>
            <a:off x="989379" y="2680238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Бизнес</a:t>
            </a:r>
          </a:p>
        </p:txBody>
      </p:sp>
      <p:pic>
        <p:nvPicPr>
          <p:cNvPr id="14" name="pointer-06.png" descr="pointer-06.png">
            <a:extLst>
              <a:ext uri="{FF2B5EF4-FFF2-40B4-BE49-F238E27FC236}">
                <a16:creationId xmlns:a16="http://schemas.microsoft.com/office/drawing/2014/main" id="{0370EBCA-DDBA-439A-B19B-5BB57E39F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8190" y="2809667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ointer-06.png" descr="pointer-06.png">
            <a:extLst>
              <a:ext uri="{FF2B5EF4-FFF2-40B4-BE49-F238E27FC236}">
                <a16:creationId xmlns:a16="http://schemas.microsoft.com/office/drawing/2014/main" id="{813DAC7D-4578-4984-BD87-A47480033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8190" y="4960606"/>
            <a:ext cx="123798" cy="11202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TextBox 13">
            <a:extLst>
              <a:ext uri="{FF2B5EF4-FFF2-40B4-BE49-F238E27FC236}">
                <a16:creationId xmlns:a16="http://schemas.microsoft.com/office/drawing/2014/main" id="{3B461185-CFF2-42D5-85DC-C4BBF6F801CC}"/>
              </a:ext>
            </a:extLst>
          </p:cNvPr>
          <p:cNvSpPr txBox="1"/>
          <p:nvPr/>
        </p:nvSpPr>
        <p:spPr>
          <a:xfrm>
            <a:off x="987252" y="5339347"/>
            <a:ext cx="3940250" cy="1081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lvl="1" defTabSz="412740">
              <a:lnSpc>
                <a:spcPct val="130000"/>
              </a:lnSpc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sym typeface="Helvetica Neue Light"/>
              </a:rPr>
              <a:t>В сутки робот обрабатывает в пять раз больше заявок, а стоит в два раза меньше, чем месячная зарплата диспетчера.</a:t>
            </a:r>
            <a:br>
              <a:rPr lang="ru-RU" sz="1000" b="0" dirty="0">
                <a:solidFill>
                  <a:schemeClr val="accent4"/>
                </a:solidFill>
                <a:sym typeface="Helvetica Neue Light"/>
              </a:rPr>
            </a:br>
            <a:r>
              <a:rPr lang="ru-RU" sz="1000" b="0" dirty="0">
                <a:solidFill>
                  <a:schemeClr val="accent4"/>
                </a:solidFill>
                <a:sym typeface="Helvetica Neue Light"/>
              </a:rPr>
              <a:t>После тщательного анализа эффективности бота в сервисном центре «Метрология» приняли решение полностью сократить сотрудников диспетчерской службы.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8" name="TextBox 40">
            <a:extLst>
              <a:ext uri="{FF2B5EF4-FFF2-40B4-BE49-F238E27FC236}">
                <a16:creationId xmlns:a16="http://schemas.microsoft.com/office/drawing/2014/main" id="{424D127D-049F-4C55-9B17-318BDF63747A}"/>
              </a:ext>
            </a:extLst>
          </p:cNvPr>
          <p:cNvSpPr txBox="1"/>
          <p:nvPr/>
        </p:nvSpPr>
        <p:spPr>
          <a:xfrm>
            <a:off x="5611546" y="1639580"/>
            <a:ext cx="1491256" cy="665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3200" dirty="0">
                <a:solidFill>
                  <a:srgbClr val="FFFFFF"/>
                </a:solidFill>
                <a:latin typeface="Helvetica Neue"/>
              </a:rPr>
              <a:t>5х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1FDD07E6-A956-47C6-914D-941789012AA7}"/>
              </a:ext>
            </a:extLst>
          </p:cNvPr>
          <p:cNvSpPr txBox="1"/>
          <p:nvPr/>
        </p:nvSpPr>
        <p:spPr>
          <a:xfrm>
            <a:off x="5601995" y="2220491"/>
            <a:ext cx="1491256" cy="787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Обработка звонков больше чем любой оператор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2" name="TextBox 40">
            <a:extLst>
              <a:ext uri="{FF2B5EF4-FFF2-40B4-BE49-F238E27FC236}">
                <a16:creationId xmlns:a16="http://schemas.microsoft.com/office/drawing/2014/main" id="{D3FF5672-F532-4C05-895E-B253B2E8DA23}"/>
              </a:ext>
            </a:extLst>
          </p:cNvPr>
          <p:cNvSpPr txBox="1"/>
          <p:nvPr/>
        </p:nvSpPr>
        <p:spPr>
          <a:xfrm>
            <a:off x="5639751" y="3480228"/>
            <a:ext cx="1491256" cy="665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-</a:t>
            </a:r>
            <a:r>
              <a:rPr kumimoji="0" lang="ru-RU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50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%</a:t>
            </a:r>
          </a:p>
        </p:txBody>
      </p:sp>
      <p:sp>
        <p:nvSpPr>
          <p:cNvPr id="23" name="TextBox 13">
            <a:extLst>
              <a:ext uri="{FF2B5EF4-FFF2-40B4-BE49-F238E27FC236}">
                <a16:creationId xmlns:a16="http://schemas.microsoft.com/office/drawing/2014/main" id="{99624805-E6EA-446A-8A3F-2DF60AAEC4C8}"/>
              </a:ext>
            </a:extLst>
          </p:cNvPr>
          <p:cNvSpPr txBox="1"/>
          <p:nvPr/>
        </p:nvSpPr>
        <p:spPr>
          <a:xfrm>
            <a:off x="5459141" y="4089049"/>
            <a:ext cx="1852475" cy="547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Уменшение</a:t>
            </a:r>
            <a:r>
              <a: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стоимости приема заявок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5" name="TextBox 40">
            <a:extLst>
              <a:ext uri="{FF2B5EF4-FFF2-40B4-BE49-F238E27FC236}">
                <a16:creationId xmlns:a16="http://schemas.microsoft.com/office/drawing/2014/main" id="{E0F4DDB0-F8C1-4B53-9E75-D0944A99A8F1}"/>
              </a:ext>
            </a:extLst>
          </p:cNvPr>
          <p:cNvSpPr txBox="1"/>
          <p:nvPr/>
        </p:nvSpPr>
        <p:spPr>
          <a:xfrm>
            <a:off x="5623388" y="5312281"/>
            <a:ext cx="1491256" cy="665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0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%</a:t>
            </a:r>
          </a:p>
        </p:txBody>
      </p:sp>
      <p:sp>
        <p:nvSpPr>
          <p:cNvPr id="26" name="TextBox 13">
            <a:extLst>
              <a:ext uri="{FF2B5EF4-FFF2-40B4-BE49-F238E27FC236}">
                <a16:creationId xmlns:a16="http://schemas.microsoft.com/office/drawing/2014/main" id="{C948CC40-11E2-4FB3-9AF8-C4190E171F38}"/>
              </a:ext>
            </a:extLst>
          </p:cNvPr>
          <p:cNvSpPr txBox="1"/>
          <p:nvPr/>
        </p:nvSpPr>
        <p:spPr>
          <a:xfrm>
            <a:off x="5442779" y="5921102"/>
            <a:ext cx="1852475" cy="547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Потерянных звонков и заявок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pic>
        <p:nvPicPr>
          <p:cNvPr id="2050" name="Picture 2" descr="Установка и замена счетчиков воды в Санкт-Петербурге">
            <a:extLst>
              <a:ext uri="{FF2B5EF4-FFF2-40B4-BE49-F238E27FC236}">
                <a16:creationId xmlns:a16="http://schemas.microsoft.com/office/drawing/2014/main" id="{89127999-3759-4F63-95C3-B7FFA5C6F7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7" r="10708"/>
          <a:stretch/>
        </p:blipFill>
        <p:spPr bwMode="auto">
          <a:xfrm>
            <a:off x="7567738" y="1798058"/>
            <a:ext cx="4604231" cy="4385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Freeform 495">
            <a:extLst>
              <a:ext uri="{FF2B5EF4-FFF2-40B4-BE49-F238E27FC236}">
                <a16:creationId xmlns:a16="http://schemas.microsoft.com/office/drawing/2014/main" id="{8247D0F7-61D9-432D-B265-894E1AC56D1E}"/>
              </a:ext>
            </a:extLst>
          </p:cNvPr>
          <p:cNvSpPr>
            <a:spLocks noEditPoints="1"/>
          </p:cNvSpPr>
          <p:nvPr/>
        </p:nvSpPr>
        <p:spPr bwMode="auto">
          <a:xfrm>
            <a:off x="1147482" y="2327277"/>
            <a:ext cx="297884" cy="301351"/>
          </a:xfrm>
          <a:custGeom>
            <a:avLst/>
            <a:gdLst>
              <a:gd name="T0" fmla="*/ 117 w 143"/>
              <a:gd name="T1" fmla="*/ 9 h 144"/>
              <a:gd name="T2" fmla="*/ 51 w 143"/>
              <a:gd name="T3" fmla="*/ 51 h 144"/>
              <a:gd name="T4" fmla="*/ 9 w 143"/>
              <a:gd name="T5" fmla="*/ 117 h 144"/>
              <a:gd name="T6" fmla="*/ 15 w 143"/>
              <a:gd name="T7" fmla="*/ 124 h 144"/>
              <a:gd name="T8" fmla="*/ 26 w 143"/>
              <a:gd name="T9" fmla="*/ 134 h 144"/>
              <a:gd name="T10" fmla="*/ 28 w 143"/>
              <a:gd name="T11" fmla="*/ 134 h 144"/>
              <a:gd name="T12" fmla="*/ 47 w 143"/>
              <a:gd name="T13" fmla="*/ 106 h 144"/>
              <a:gd name="T14" fmla="*/ 46 w 143"/>
              <a:gd name="T15" fmla="*/ 104 h 144"/>
              <a:gd name="T16" fmla="*/ 39 w 143"/>
              <a:gd name="T17" fmla="*/ 91 h 144"/>
              <a:gd name="T18" fmla="*/ 36 w 143"/>
              <a:gd name="T19" fmla="*/ 86 h 144"/>
              <a:gd name="T20" fmla="*/ 39 w 143"/>
              <a:gd name="T21" fmla="*/ 81 h 144"/>
              <a:gd name="T22" fmla="*/ 59 w 143"/>
              <a:gd name="T23" fmla="*/ 59 h 144"/>
              <a:gd name="T24" fmla="*/ 82 w 143"/>
              <a:gd name="T25" fmla="*/ 40 h 144"/>
              <a:gd name="T26" fmla="*/ 86 w 143"/>
              <a:gd name="T27" fmla="*/ 36 h 144"/>
              <a:gd name="T28" fmla="*/ 91 w 143"/>
              <a:gd name="T29" fmla="*/ 39 h 144"/>
              <a:gd name="T30" fmla="*/ 104 w 143"/>
              <a:gd name="T31" fmla="*/ 46 h 144"/>
              <a:gd name="T32" fmla="*/ 106 w 143"/>
              <a:gd name="T33" fmla="*/ 47 h 144"/>
              <a:gd name="T34" fmla="*/ 134 w 143"/>
              <a:gd name="T35" fmla="*/ 28 h 144"/>
              <a:gd name="T36" fmla="*/ 134 w 143"/>
              <a:gd name="T37" fmla="*/ 28 h 144"/>
              <a:gd name="T38" fmla="*/ 134 w 143"/>
              <a:gd name="T39" fmla="*/ 26 h 144"/>
              <a:gd name="T40" fmla="*/ 124 w 143"/>
              <a:gd name="T41" fmla="*/ 15 h 144"/>
              <a:gd name="T42" fmla="*/ 117 w 143"/>
              <a:gd name="T43" fmla="*/ 9 h 144"/>
              <a:gd name="T44" fmla="*/ 117 w 143"/>
              <a:gd name="T45" fmla="*/ 0 h 144"/>
              <a:gd name="T46" fmla="*/ 127 w 143"/>
              <a:gd name="T47" fmla="*/ 6 h 144"/>
              <a:gd name="T48" fmla="*/ 136 w 143"/>
              <a:gd name="T49" fmla="*/ 15 h 144"/>
              <a:gd name="T50" fmla="*/ 141 w 143"/>
              <a:gd name="T51" fmla="*/ 21 h 144"/>
              <a:gd name="T52" fmla="*/ 143 w 143"/>
              <a:gd name="T53" fmla="*/ 28 h 144"/>
              <a:gd name="T54" fmla="*/ 140 w 143"/>
              <a:gd name="T55" fmla="*/ 35 h 144"/>
              <a:gd name="T56" fmla="*/ 111 w 143"/>
              <a:gd name="T57" fmla="*/ 55 h 144"/>
              <a:gd name="T58" fmla="*/ 99 w 143"/>
              <a:gd name="T59" fmla="*/ 54 h 144"/>
              <a:gd name="T60" fmla="*/ 87 w 143"/>
              <a:gd name="T61" fmla="*/ 47 h 144"/>
              <a:gd name="T62" fmla="*/ 65 w 143"/>
              <a:gd name="T63" fmla="*/ 66 h 144"/>
              <a:gd name="T64" fmla="*/ 47 w 143"/>
              <a:gd name="T65" fmla="*/ 87 h 144"/>
              <a:gd name="T66" fmla="*/ 54 w 143"/>
              <a:gd name="T67" fmla="*/ 99 h 144"/>
              <a:gd name="T68" fmla="*/ 56 w 143"/>
              <a:gd name="T69" fmla="*/ 106 h 144"/>
              <a:gd name="T70" fmla="*/ 55 w 143"/>
              <a:gd name="T71" fmla="*/ 111 h 144"/>
              <a:gd name="T72" fmla="*/ 35 w 143"/>
              <a:gd name="T73" fmla="*/ 140 h 144"/>
              <a:gd name="T74" fmla="*/ 29 w 143"/>
              <a:gd name="T75" fmla="*/ 143 h 144"/>
              <a:gd name="T76" fmla="*/ 21 w 143"/>
              <a:gd name="T77" fmla="*/ 141 h 144"/>
              <a:gd name="T78" fmla="*/ 15 w 143"/>
              <a:gd name="T79" fmla="*/ 136 h 144"/>
              <a:gd name="T80" fmla="*/ 6 w 143"/>
              <a:gd name="T81" fmla="*/ 127 h 144"/>
              <a:gd name="T82" fmla="*/ 0 w 143"/>
              <a:gd name="T83" fmla="*/ 117 h 144"/>
              <a:gd name="T84" fmla="*/ 0 w 143"/>
              <a:gd name="T85" fmla="*/ 117 h 144"/>
              <a:gd name="T86" fmla="*/ 44 w 143"/>
              <a:gd name="T87" fmla="*/ 44 h 144"/>
              <a:gd name="T88" fmla="*/ 117 w 143"/>
              <a:gd name="T89" fmla="*/ 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3" h="144">
                <a:moveTo>
                  <a:pt x="117" y="9"/>
                </a:moveTo>
                <a:cubicBezTo>
                  <a:pt x="99" y="10"/>
                  <a:pt x="77" y="24"/>
                  <a:pt x="51" y="51"/>
                </a:cubicBezTo>
                <a:cubicBezTo>
                  <a:pt x="24" y="78"/>
                  <a:pt x="10" y="100"/>
                  <a:pt x="9" y="117"/>
                </a:cubicBezTo>
                <a:cubicBezTo>
                  <a:pt x="10" y="118"/>
                  <a:pt x="12" y="121"/>
                  <a:pt x="15" y="124"/>
                </a:cubicBezTo>
                <a:cubicBezTo>
                  <a:pt x="19" y="128"/>
                  <a:pt x="22" y="131"/>
                  <a:pt x="26" y="134"/>
                </a:cubicBezTo>
                <a:cubicBezTo>
                  <a:pt x="27" y="134"/>
                  <a:pt x="28" y="134"/>
                  <a:pt x="28" y="134"/>
                </a:cubicBezTo>
                <a:cubicBezTo>
                  <a:pt x="36" y="123"/>
                  <a:pt x="42" y="114"/>
                  <a:pt x="47" y="106"/>
                </a:cubicBezTo>
                <a:cubicBezTo>
                  <a:pt x="47" y="106"/>
                  <a:pt x="47" y="105"/>
                  <a:pt x="46" y="104"/>
                </a:cubicBezTo>
                <a:cubicBezTo>
                  <a:pt x="45" y="102"/>
                  <a:pt x="43" y="98"/>
                  <a:pt x="39" y="91"/>
                </a:cubicBezTo>
                <a:cubicBezTo>
                  <a:pt x="36" y="86"/>
                  <a:pt x="36" y="86"/>
                  <a:pt x="36" y="86"/>
                </a:cubicBezTo>
                <a:cubicBezTo>
                  <a:pt x="39" y="81"/>
                  <a:pt x="39" y="81"/>
                  <a:pt x="39" y="81"/>
                </a:cubicBezTo>
                <a:cubicBezTo>
                  <a:pt x="44" y="75"/>
                  <a:pt x="50" y="68"/>
                  <a:pt x="59" y="59"/>
                </a:cubicBezTo>
                <a:cubicBezTo>
                  <a:pt x="68" y="50"/>
                  <a:pt x="75" y="44"/>
                  <a:pt x="82" y="40"/>
                </a:cubicBezTo>
                <a:cubicBezTo>
                  <a:pt x="86" y="36"/>
                  <a:pt x="86" y="36"/>
                  <a:pt x="86" y="36"/>
                </a:cubicBezTo>
                <a:cubicBezTo>
                  <a:pt x="91" y="39"/>
                  <a:pt x="91" y="39"/>
                  <a:pt x="91" y="39"/>
                </a:cubicBezTo>
                <a:cubicBezTo>
                  <a:pt x="98" y="43"/>
                  <a:pt x="102" y="45"/>
                  <a:pt x="104" y="46"/>
                </a:cubicBezTo>
                <a:cubicBezTo>
                  <a:pt x="105" y="47"/>
                  <a:pt x="106" y="47"/>
                  <a:pt x="106" y="47"/>
                </a:cubicBezTo>
                <a:cubicBezTo>
                  <a:pt x="117" y="40"/>
                  <a:pt x="126" y="34"/>
                  <a:pt x="134" y="28"/>
                </a:cubicBezTo>
                <a:cubicBezTo>
                  <a:pt x="134" y="28"/>
                  <a:pt x="134" y="28"/>
                  <a:pt x="134" y="28"/>
                </a:cubicBezTo>
                <a:cubicBezTo>
                  <a:pt x="134" y="27"/>
                  <a:pt x="134" y="27"/>
                  <a:pt x="134" y="26"/>
                </a:cubicBezTo>
                <a:cubicBezTo>
                  <a:pt x="131" y="22"/>
                  <a:pt x="128" y="19"/>
                  <a:pt x="124" y="15"/>
                </a:cubicBezTo>
                <a:cubicBezTo>
                  <a:pt x="121" y="12"/>
                  <a:pt x="118" y="10"/>
                  <a:pt x="117" y="9"/>
                </a:cubicBezTo>
                <a:close/>
                <a:moveTo>
                  <a:pt x="117" y="0"/>
                </a:moveTo>
                <a:cubicBezTo>
                  <a:pt x="120" y="0"/>
                  <a:pt x="123" y="2"/>
                  <a:pt x="127" y="6"/>
                </a:cubicBezTo>
                <a:cubicBezTo>
                  <a:pt x="131" y="9"/>
                  <a:pt x="134" y="13"/>
                  <a:pt x="136" y="15"/>
                </a:cubicBezTo>
                <a:cubicBezTo>
                  <a:pt x="138" y="17"/>
                  <a:pt x="140" y="19"/>
                  <a:pt x="141" y="21"/>
                </a:cubicBezTo>
                <a:cubicBezTo>
                  <a:pt x="142" y="23"/>
                  <a:pt x="143" y="25"/>
                  <a:pt x="143" y="28"/>
                </a:cubicBezTo>
                <a:cubicBezTo>
                  <a:pt x="143" y="31"/>
                  <a:pt x="142" y="34"/>
                  <a:pt x="140" y="35"/>
                </a:cubicBezTo>
                <a:cubicBezTo>
                  <a:pt x="132" y="41"/>
                  <a:pt x="123" y="47"/>
                  <a:pt x="111" y="55"/>
                </a:cubicBezTo>
                <a:cubicBezTo>
                  <a:pt x="108" y="57"/>
                  <a:pt x="104" y="56"/>
                  <a:pt x="99" y="54"/>
                </a:cubicBezTo>
                <a:cubicBezTo>
                  <a:pt x="98" y="53"/>
                  <a:pt x="93" y="51"/>
                  <a:pt x="87" y="47"/>
                </a:cubicBezTo>
                <a:cubicBezTo>
                  <a:pt x="81" y="51"/>
                  <a:pt x="74" y="57"/>
                  <a:pt x="65" y="66"/>
                </a:cubicBezTo>
                <a:cubicBezTo>
                  <a:pt x="57" y="74"/>
                  <a:pt x="51" y="81"/>
                  <a:pt x="47" y="87"/>
                </a:cubicBezTo>
                <a:cubicBezTo>
                  <a:pt x="51" y="93"/>
                  <a:pt x="53" y="97"/>
                  <a:pt x="54" y="99"/>
                </a:cubicBezTo>
                <a:cubicBezTo>
                  <a:pt x="55" y="102"/>
                  <a:pt x="56" y="104"/>
                  <a:pt x="56" y="106"/>
                </a:cubicBezTo>
                <a:cubicBezTo>
                  <a:pt x="56" y="108"/>
                  <a:pt x="55" y="110"/>
                  <a:pt x="55" y="111"/>
                </a:cubicBezTo>
                <a:cubicBezTo>
                  <a:pt x="49" y="119"/>
                  <a:pt x="43" y="129"/>
                  <a:pt x="35" y="140"/>
                </a:cubicBezTo>
                <a:cubicBezTo>
                  <a:pt x="34" y="142"/>
                  <a:pt x="32" y="143"/>
                  <a:pt x="29" y="143"/>
                </a:cubicBezTo>
                <a:cubicBezTo>
                  <a:pt x="27" y="144"/>
                  <a:pt x="24" y="143"/>
                  <a:pt x="21" y="141"/>
                </a:cubicBezTo>
                <a:cubicBezTo>
                  <a:pt x="20" y="140"/>
                  <a:pt x="18" y="138"/>
                  <a:pt x="15" y="136"/>
                </a:cubicBezTo>
                <a:cubicBezTo>
                  <a:pt x="13" y="134"/>
                  <a:pt x="10" y="131"/>
                  <a:pt x="6" y="127"/>
                </a:cubicBezTo>
                <a:cubicBezTo>
                  <a:pt x="2" y="123"/>
                  <a:pt x="0" y="120"/>
                  <a:pt x="0" y="117"/>
                </a:cubicBezTo>
                <a:cubicBezTo>
                  <a:pt x="0" y="117"/>
                  <a:pt x="0" y="117"/>
                  <a:pt x="0" y="117"/>
                </a:cubicBezTo>
                <a:cubicBezTo>
                  <a:pt x="1" y="97"/>
                  <a:pt x="16" y="73"/>
                  <a:pt x="44" y="44"/>
                </a:cubicBezTo>
                <a:cubicBezTo>
                  <a:pt x="73" y="15"/>
                  <a:pt x="97" y="1"/>
                  <a:pt x="1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9573948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39">
            <a:extLst>
              <a:ext uri="{FF2B5EF4-FFF2-40B4-BE49-F238E27FC236}">
                <a16:creationId xmlns:a16="http://schemas.microsoft.com/office/drawing/2014/main" id="{12AEA734-CF9F-466C-B806-5E5DED195F1C}"/>
              </a:ext>
            </a:extLst>
          </p:cNvPr>
          <p:cNvSpPr/>
          <p:nvPr/>
        </p:nvSpPr>
        <p:spPr>
          <a:xfrm>
            <a:off x="5210472" y="2695926"/>
            <a:ext cx="2032001" cy="186674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2A4839-DB48-403F-AE1F-FAA0D4CD07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Бот на сайте/в мессенджере</a:t>
            </a:r>
          </a:p>
          <a:p>
            <a:endParaRPr lang="ru-RU" dirty="0"/>
          </a:p>
        </p:txBody>
      </p:sp>
      <p:pic>
        <p:nvPicPr>
          <p:cNvPr id="5" name="Picture 4" descr="Picture 1">
            <a:extLst>
              <a:ext uri="{FF2B5EF4-FFF2-40B4-BE49-F238E27FC236}">
                <a16:creationId xmlns:a16="http://schemas.microsoft.com/office/drawing/2014/main" id="{2322DA3F-945D-4481-A90F-EC670595CB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" t="4" r="5632"/>
          <a:stretch>
            <a:fillRect/>
          </a:stretch>
        </p:blipFill>
        <p:spPr>
          <a:xfrm>
            <a:off x="7711240" y="1671984"/>
            <a:ext cx="1491060" cy="15861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8" y="0"/>
                </a:moveTo>
                <a:cubicBezTo>
                  <a:pt x="231" y="109"/>
                  <a:pt x="90" y="250"/>
                  <a:pt x="0" y="432"/>
                </a:cubicBezTo>
                <a:lnTo>
                  <a:pt x="0" y="21162"/>
                </a:lnTo>
                <a:cubicBezTo>
                  <a:pt x="91" y="21346"/>
                  <a:pt x="234" y="21491"/>
                  <a:pt x="414" y="21600"/>
                </a:cubicBezTo>
                <a:lnTo>
                  <a:pt x="21037" y="21600"/>
                </a:lnTo>
                <a:cubicBezTo>
                  <a:pt x="21244" y="21474"/>
                  <a:pt x="21422" y="21309"/>
                  <a:pt x="21508" y="21087"/>
                </a:cubicBezTo>
                <a:cubicBezTo>
                  <a:pt x="21600" y="20815"/>
                  <a:pt x="21600" y="20559"/>
                  <a:pt x="21600" y="20054"/>
                </a:cubicBezTo>
                <a:lnTo>
                  <a:pt x="21600" y="1551"/>
                </a:lnTo>
                <a:cubicBezTo>
                  <a:pt x="21600" y="1039"/>
                  <a:pt x="21600" y="780"/>
                  <a:pt x="21508" y="508"/>
                </a:cubicBezTo>
                <a:cubicBezTo>
                  <a:pt x="21423" y="288"/>
                  <a:pt x="21247" y="126"/>
                  <a:pt x="21042" y="0"/>
                </a:cubicBezTo>
                <a:lnTo>
                  <a:pt x="408" y="0"/>
                </a:lnTo>
                <a:close/>
              </a:path>
            </a:pathLst>
          </a:custGeom>
          <a:ln w="12700">
            <a:miter lim="400000"/>
          </a:ln>
          <a:effectLst>
            <a:outerShdw blurRad="330200" dist="139398" dir="17960624" rotWithShape="0">
              <a:srgbClr val="000000">
                <a:alpha val="29253"/>
              </a:srgbClr>
            </a:outerShdw>
          </a:effectLst>
        </p:spPr>
      </p:pic>
      <p:pic>
        <p:nvPicPr>
          <p:cNvPr id="6" name="Picture 5" descr="Picture 2">
            <a:extLst>
              <a:ext uri="{FF2B5EF4-FFF2-40B4-BE49-F238E27FC236}">
                <a16:creationId xmlns:a16="http://schemas.microsoft.com/office/drawing/2014/main" id="{10ADF81E-864C-4D01-8CA3-709CCC21A7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50" b="21998"/>
          <a:stretch>
            <a:fillRect/>
          </a:stretch>
        </p:blipFill>
        <p:spPr>
          <a:xfrm>
            <a:off x="7710058" y="4033820"/>
            <a:ext cx="1746647" cy="2401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7" extrusionOk="0">
                <a:moveTo>
                  <a:pt x="1325" y="0"/>
                </a:moveTo>
                <a:cubicBezTo>
                  <a:pt x="926" y="0"/>
                  <a:pt x="725" y="1"/>
                  <a:pt x="511" y="50"/>
                </a:cubicBezTo>
                <a:cubicBezTo>
                  <a:pt x="277" y="112"/>
                  <a:pt x="90" y="247"/>
                  <a:pt x="5" y="418"/>
                </a:cubicBezTo>
                <a:cubicBezTo>
                  <a:pt x="0" y="429"/>
                  <a:pt x="4" y="449"/>
                  <a:pt x="0" y="460"/>
                </a:cubicBezTo>
                <a:lnTo>
                  <a:pt x="0" y="21141"/>
                </a:lnTo>
                <a:cubicBezTo>
                  <a:pt x="4" y="21152"/>
                  <a:pt x="0" y="21172"/>
                  <a:pt x="5" y="21183"/>
                </a:cubicBezTo>
                <a:cubicBezTo>
                  <a:pt x="90" y="21354"/>
                  <a:pt x="277" y="21488"/>
                  <a:pt x="511" y="21551"/>
                </a:cubicBezTo>
                <a:cubicBezTo>
                  <a:pt x="726" y="21600"/>
                  <a:pt x="928" y="21597"/>
                  <a:pt x="1325" y="21597"/>
                </a:cubicBezTo>
                <a:lnTo>
                  <a:pt x="20270" y="21597"/>
                </a:lnTo>
                <a:cubicBezTo>
                  <a:pt x="20674" y="21597"/>
                  <a:pt x="20874" y="21600"/>
                  <a:pt x="21089" y="21551"/>
                </a:cubicBezTo>
                <a:cubicBezTo>
                  <a:pt x="21323" y="21488"/>
                  <a:pt x="21510" y="21354"/>
                  <a:pt x="21595" y="21183"/>
                </a:cubicBezTo>
                <a:cubicBezTo>
                  <a:pt x="21600" y="21172"/>
                  <a:pt x="21596" y="21152"/>
                  <a:pt x="21600" y="21141"/>
                </a:cubicBezTo>
                <a:lnTo>
                  <a:pt x="21600" y="460"/>
                </a:lnTo>
                <a:cubicBezTo>
                  <a:pt x="21596" y="449"/>
                  <a:pt x="21600" y="429"/>
                  <a:pt x="21595" y="418"/>
                </a:cubicBezTo>
                <a:cubicBezTo>
                  <a:pt x="21510" y="247"/>
                  <a:pt x="21323" y="112"/>
                  <a:pt x="21089" y="50"/>
                </a:cubicBezTo>
                <a:cubicBezTo>
                  <a:pt x="20874" y="1"/>
                  <a:pt x="20677" y="0"/>
                  <a:pt x="20280" y="0"/>
                </a:cubicBezTo>
                <a:lnTo>
                  <a:pt x="1330" y="0"/>
                </a:lnTo>
                <a:lnTo>
                  <a:pt x="1325" y="0"/>
                </a:lnTo>
                <a:close/>
              </a:path>
            </a:pathLst>
          </a:custGeom>
          <a:ln w="12700">
            <a:miter lim="400000"/>
          </a:ln>
          <a:effectLst>
            <a:outerShdw blurRad="330200" dist="139398" dir="17960624" rotWithShape="0">
              <a:srgbClr val="000000">
                <a:alpha val="29253"/>
              </a:srgbClr>
            </a:outerShdw>
          </a:effectLst>
        </p:spPr>
      </p:pic>
      <p:sp>
        <p:nvSpPr>
          <p:cNvPr id="8" name="TextBox 13">
            <a:extLst>
              <a:ext uri="{FF2B5EF4-FFF2-40B4-BE49-F238E27FC236}">
                <a16:creationId xmlns:a16="http://schemas.microsoft.com/office/drawing/2014/main" id="{DEE5D94F-FCC1-4200-990B-C3370F2394D4}"/>
              </a:ext>
            </a:extLst>
          </p:cNvPr>
          <p:cNvSpPr txBox="1"/>
          <p:nvPr/>
        </p:nvSpPr>
        <p:spPr>
          <a:xfrm>
            <a:off x="920990" y="1714029"/>
            <a:ext cx="3511839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Задачи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8C4DBEFC-45B2-41BC-BF50-ED8F1B21A014}"/>
              </a:ext>
            </a:extLst>
          </p:cNvPr>
          <p:cNvSpPr txBox="1"/>
          <p:nvPr/>
        </p:nvSpPr>
        <p:spPr>
          <a:xfrm>
            <a:off x="920988" y="2182348"/>
            <a:ext cx="3845665" cy="1271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1.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Увеличить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число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подходящих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кандидатов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b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для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компаний-клиентов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HH.ru. 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2.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Предложить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умного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бота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клиентам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Talantix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–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системы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массового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подбора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персонала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для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компаний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проводит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скрининг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кандидатов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и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назначает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дату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собеседования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самым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успешным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 HH.ru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создают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ботов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в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платформе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Just AI.</a:t>
            </a:r>
          </a:p>
        </p:txBody>
      </p:sp>
      <p:pic>
        <p:nvPicPr>
          <p:cNvPr id="10" name="pointer-06.png" descr="pointer-06.png">
            <a:extLst>
              <a:ext uri="{FF2B5EF4-FFF2-40B4-BE49-F238E27FC236}">
                <a16:creationId xmlns:a16="http://schemas.microsoft.com/office/drawing/2014/main" id="{8B23A056-D47C-4378-A613-F79A55F713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39802" y="1818056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TextBox 13">
            <a:extLst>
              <a:ext uri="{FF2B5EF4-FFF2-40B4-BE49-F238E27FC236}">
                <a16:creationId xmlns:a16="http://schemas.microsoft.com/office/drawing/2014/main" id="{60A8A337-2CE7-4D09-B45C-757E103FA1E7}"/>
              </a:ext>
            </a:extLst>
          </p:cNvPr>
          <p:cNvSpPr txBox="1"/>
          <p:nvPr/>
        </p:nvSpPr>
        <p:spPr>
          <a:xfrm>
            <a:off x="918865" y="4129617"/>
            <a:ext cx="3849913" cy="2271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Помогают пользователю составить резюме с нуля </a:t>
            </a:r>
            <a:b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или откликнуться на вакансию готовым резюме. 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Ищут вакансии по названию должности, зарплате, расположению офиса.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Сохраняют карточки соискателей и фильтруют данные.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Создают в базе расписание интервью с успешными кандидатами.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Проводят первичное собеседование. 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Отвечают на вопросы, рассказывают про условия работы </a:t>
            </a:r>
            <a:b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 требования к соискателю.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Отправляют уведомления кандидатам.</a:t>
            </a: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DB13EEE3-9E60-4B63-894C-0A58BC8AFB4C}"/>
              </a:ext>
            </a:extLst>
          </p:cNvPr>
          <p:cNvSpPr txBox="1"/>
          <p:nvPr/>
        </p:nvSpPr>
        <p:spPr>
          <a:xfrm>
            <a:off x="918868" y="3707386"/>
            <a:ext cx="3628648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Что умеют боты-рекрутеры</a:t>
            </a:r>
          </a:p>
        </p:txBody>
      </p:sp>
      <p:pic>
        <p:nvPicPr>
          <p:cNvPr id="13" name="pointer-06.png" descr="pointer-06.png">
            <a:extLst>
              <a:ext uri="{FF2B5EF4-FFF2-40B4-BE49-F238E27FC236}">
                <a16:creationId xmlns:a16="http://schemas.microsoft.com/office/drawing/2014/main" id="{7BDCA4E3-0899-4FDC-92FF-F8C2EDA59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39802" y="3835559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TextBox 40">
            <a:extLst>
              <a:ext uri="{FF2B5EF4-FFF2-40B4-BE49-F238E27FC236}">
                <a16:creationId xmlns:a16="http://schemas.microsoft.com/office/drawing/2014/main" id="{3D372C10-1937-4694-9B90-33C6E2FFF210}"/>
              </a:ext>
            </a:extLst>
          </p:cNvPr>
          <p:cNvSpPr txBox="1"/>
          <p:nvPr/>
        </p:nvSpPr>
        <p:spPr>
          <a:xfrm>
            <a:off x="5469952" y="2752220"/>
            <a:ext cx="1491255" cy="574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&gt;100</a:t>
            </a: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id="{8B5E64B9-73CA-408D-A9EA-A4115A73C5BE}"/>
              </a:ext>
            </a:extLst>
          </p:cNvPr>
          <p:cNvSpPr txBox="1"/>
          <p:nvPr/>
        </p:nvSpPr>
        <p:spPr>
          <a:xfrm>
            <a:off x="5289343" y="3434731"/>
            <a:ext cx="1852475" cy="1262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 1 марта 2019 работают</a:t>
            </a:r>
            <a:b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более 100 виртуальных </a:t>
            </a:r>
            <a:b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ассистентов для разных</a:t>
            </a:r>
            <a:b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брендов</a:t>
            </a:r>
          </a:p>
        </p:txBody>
      </p:sp>
      <p:pic>
        <p:nvPicPr>
          <p:cNvPr id="16" name="Picture 15" descr="Picture 20">
            <a:extLst>
              <a:ext uri="{FF2B5EF4-FFF2-40B4-BE49-F238E27FC236}">
                <a16:creationId xmlns:a16="http://schemas.microsoft.com/office/drawing/2014/main" id="{F9B05FD1-8F56-482B-AD83-34A051901A6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25" t="229" r="1430" b="15105"/>
          <a:stretch>
            <a:fillRect/>
          </a:stretch>
        </p:blipFill>
        <p:spPr>
          <a:xfrm>
            <a:off x="10024897" y="1656509"/>
            <a:ext cx="1745457" cy="15406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9" y="0"/>
                </a:moveTo>
                <a:cubicBezTo>
                  <a:pt x="847" y="0"/>
                  <a:pt x="674" y="1"/>
                  <a:pt x="491" y="67"/>
                </a:cubicBezTo>
                <a:cubicBezTo>
                  <a:pt x="290" y="150"/>
                  <a:pt x="132" y="328"/>
                  <a:pt x="59" y="556"/>
                </a:cubicBezTo>
                <a:cubicBezTo>
                  <a:pt x="1" y="765"/>
                  <a:pt x="0" y="960"/>
                  <a:pt x="0" y="1347"/>
                </a:cubicBezTo>
                <a:lnTo>
                  <a:pt x="0" y="20248"/>
                </a:lnTo>
                <a:cubicBezTo>
                  <a:pt x="0" y="20640"/>
                  <a:pt x="1" y="20835"/>
                  <a:pt x="59" y="21044"/>
                </a:cubicBezTo>
                <a:cubicBezTo>
                  <a:pt x="132" y="21272"/>
                  <a:pt x="290" y="21450"/>
                  <a:pt x="491" y="21533"/>
                </a:cubicBezTo>
                <a:cubicBezTo>
                  <a:pt x="675" y="21599"/>
                  <a:pt x="848" y="21600"/>
                  <a:pt x="1189" y="21600"/>
                </a:cubicBezTo>
                <a:lnTo>
                  <a:pt x="20407" y="21600"/>
                </a:lnTo>
                <a:cubicBezTo>
                  <a:pt x="20753" y="21600"/>
                  <a:pt x="20925" y="21599"/>
                  <a:pt x="21109" y="21533"/>
                </a:cubicBezTo>
                <a:cubicBezTo>
                  <a:pt x="21310" y="21450"/>
                  <a:pt x="21468" y="21272"/>
                  <a:pt x="21541" y="21044"/>
                </a:cubicBezTo>
                <a:cubicBezTo>
                  <a:pt x="21599" y="20835"/>
                  <a:pt x="21600" y="20640"/>
                  <a:pt x="21600" y="20253"/>
                </a:cubicBezTo>
                <a:lnTo>
                  <a:pt x="21600" y="1352"/>
                </a:lnTo>
                <a:cubicBezTo>
                  <a:pt x="21600" y="960"/>
                  <a:pt x="21599" y="765"/>
                  <a:pt x="21541" y="556"/>
                </a:cubicBezTo>
                <a:cubicBezTo>
                  <a:pt x="21468" y="328"/>
                  <a:pt x="21310" y="150"/>
                  <a:pt x="21109" y="67"/>
                </a:cubicBezTo>
                <a:cubicBezTo>
                  <a:pt x="20925" y="1"/>
                  <a:pt x="20752" y="0"/>
                  <a:pt x="20411" y="0"/>
                </a:cubicBezTo>
                <a:lnTo>
                  <a:pt x="1193" y="0"/>
                </a:lnTo>
                <a:lnTo>
                  <a:pt x="1189" y="0"/>
                </a:lnTo>
                <a:close/>
              </a:path>
            </a:pathLst>
          </a:custGeom>
          <a:ln w="12700">
            <a:miter lim="400000"/>
          </a:ln>
          <a:effectLst>
            <a:outerShdw blurRad="330200" dist="216276" dir="17960624" rotWithShape="0">
              <a:srgbClr val="000000">
                <a:alpha val="29253"/>
              </a:srgbClr>
            </a:outerShdw>
          </a:effectLst>
        </p:spPr>
      </p:pic>
      <p:pic>
        <p:nvPicPr>
          <p:cNvPr id="18" name="Picture 17" descr="Picture 5">
            <a:extLst>
              <a:ext uri="{FF2B5EF4-FFF2-40B4-BE49-F238E27FC236}">
                <a16:creationId xmlns:a16="http://schemas.microsoft.com/office/drawing/2014/main" id="{E0F34C12-6599-4795-B0FB-8CEA49A8379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57" b="452"/>
          <a:stretch>
            <a:fillRect/>
          </a:stretch>
        </p:blipFill>
        <p:spPr>
          <a:xfrm>
            <a:off x="8723548" y="2399563"/>
            <a:ext cx="2579222" cy="23058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27" y="0"/>
                </a:moveTo>
                <a:cubicBezTo>
                  <a:pt x="663" y="0"/>
                  <a:pt x="524" y="2"/>
                  <a:pt x="382" y="52"/>
                </a:cubicBezTo>
                <a:cubicBezTo>
                  <a:pt x="225" y="116"/>
                  <a:pt x="104" y="252"/>
                  <a:pt x="47" y="428"/>
                </a:cubicBezTo>
                <a:cubicBezTo>
                  <a:pt x="1" y="588"/>
                  <a:pt x="0" y="740"/>
                  <a:pt x="0" y="1037"/>
                </a:cubicBezTo>
                <a:lnTo>
                  <a:pt x="0" y="20555"/>
                </a:lnTo>
                <a:cubicBezTo>
                  <a:pt x="0" y="20858"/>
                  <a:pt x="1" y="21008"/>
                  <a:pt x="47" y="21169"/>
                </a:cubicBezTo>
                <a:cubicBezTo>
                  <a:pt x="104" y="21344"/>
                  <a:pt x="225" y="21484"/>
                  <a:pt x="382" y="21548"/>
                </a:cubicBezTo>
                <a:cubicBezTo>
                  <a:pt x="526" y="21599"/>
                  <a:pt x="661" y="21600"/>
                  <a:pt x="927" y="21600"/>
                </a:cubicBezTo>
                <a:lnTo>
                  <a:pt x="20666" y="21600"/>
                </a:lnTo>
                <a:cubicBezTo>
                  <a:pt x="20936" y="21600"/>
                  <a:pt x="21071" y="21599"/>
                  <a:pt x="21214" y="21548"/>
                </a:cubicBezTo>
                <a:cubicBezTo>
                  <a:pt x="21372" y="21484"/>
                  <a:pt x="21496" y="21344"/>
                  <a:pt x="21553" y="21169"/>
                </a:cubicBezTo>
                <a:cubicBezTo>
                  <a:pt x="21599" y="21008"/>
                  <a:pt x="21600" y="20857"/>
                  <a:pt x="21600" y="20559"/>
                </a:cubicBezTo>
                <a:lnTo>
                  <a:pt x="21600" y="1045"/>
                </a:lnTo>
                <a:cubicBezTo>
                  <a:pt x="21600" y="742"/>
                  <a:pt x="21599" y="588"/>
                  <a:pt x="21553" y="428"/>
                </a:cubicBezTo>
                <a:cubicBezTo>
                  <a:pt x="21496" y="252"/>
                  <a:pt x="21372" y="116"/>
                  <a:pt x="21214" y="52"/>
                </a:cubicBezTo>
                <a:cubicBezTo>
                  <a:pt x="21071" y="1"/>
                  <a:pt x="20936" y="0"/>
                  <a:pt x="20669" y="0"/>
                </a:cubicBezTo>
                <a:lnTo>
                  <a:pt x="934" y="0"/>
                </a:lnTo>
                <a:lnTo>
                  <a:pt x="927" y="0"/>
                </a:lnTo>
                <a:close/>
              </a:path>
            </a:pathLst>
          </a:custGeom>
          <a:ln w="12700">
            <a:miter lim="400000"/>
          </a:ln>
          <a:effectLst>
            <a:outerShdw blurRad="330200" dist="139398" dir="17960624" rotWithShape="0">
              <a:srgbClr val="000000">
                <a:alpha val="29253"/>
              </a:srgbClr>
            </a:outerShdw>
          </a:effectLst>
        </p:spPr>
      </p:pic>
      <p:pic>
        <p:nvPicPr>
          <p:cNvPr id="19" name="Picture 18" descr="Picture 1">
            <a:extLst>
              <a:ext uri="{FF2B5EF4-FFF2-40B4-BE49-F238E27FC236}">
                <a16:creationId xmlns:a16="http://schemas.microsoft.com/office/drawing/2014/main" id="{5DD6EF1F-FDD3-4428-8320-F67D9994F0E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55" t="61" r="62" b="7636"/>
          <a:stretch>
            <a:fillRect/>
          </a:stretch>
        </p:blipFill>
        <p:spPr>
          <a:xfrm>
            <a:off x="9813360" y="3275396"/>
            <a:ext cx="1956995" cy="32150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1143" y="0"/>
                </a:moveTo>
                <a:cubicBezTo>
                  <a:pt x="814" y="0"/>
                  <a:pt x="649" y="1"/>
                  <a:pt x="473" y="35"/>
                </a:cubicBezTo>
                <a:cubicBezTo>
                  <a:pt x="280" y="78"/>
                  <a:pt x="127" y="170"/>
                  <a:pt x="57" y="288"/>
                </a:cubicBezTo>
                <a:cubicBezTo>
                  <a:pt x="1" y="396"/>
                  <a:pt x="0" y="496"/>
                  <a:pt x="0" y="696"/>
                </a:cubicBezTo>
                <a:lnTo>
                  <a:pt x="0" y="20899"/>
                </a:lnTo>
                <a:cubicBezTo>
                  <a:pt x="0" y="21101"/>
                  <a:pt x="1" y="21204"/>
                  <a:pt x="57" y="21312"/>
                </a:cubicBezTo>
                <a:cubicBezTo>
                  <a:pt x="127" y="21430"/>
                  <a:pt x="280" y="21522"/>
                  <a:pt x="473" y="21565"/>
                </a:cubicBezTo>
                <a:cubicBezTo>
                  <a:pt x="650" y="21599"/>
                  <a:pt x="815" y="21600"/>
                  <a:pt x="1143" y="21600"/>
                </a:cubicBezTo>
                <a:lnTo>
                  <a:pt x="20449" y="21600"/>
                </a:lnTo>
                <a:cubicBezTo>
                  <a:pt x="20782" y="21600"/>
                  <a:pt x="20947" y="21599"/>
                  <a:pt x="21124" y="21565"/>
                </a:cubicBezTo>
                <a:cubicBezTo>
                  <a:pt x="21317" y="21522"/>
                  <a:pt x="21474" y="21430"/>
                  <a:pt x="21544" y="21312"/>
                </a:cubicBezTo>
                <a:cubicBezTo>
                  <a:pt x="21600" y="21204"/>
                  <a:pt x="21597" y="21104"/>
                  <a:pt x="21597" y="20904"/>
                </a:cubicBezTo>
                <a:lnTo>
                  <a:pt x="21597" y="699"/>
                </a:lnTo>
                <a:cubicBezTo>
                  <a:pt x="21597" y="496"/>
                  <a:pt x="21600" y="396"/>
                  <a:pt x="21544" y="288"/>
                </a:cubicBezTo>
                <a:cubicBezTo>
                  <a:pt x="21474" y="170"/>
                  <a:pt x="21317" y="78"/>
                  <a:pt x="21124" y="35"/>
                </a:cubicBezTo>
                <a:cubicBezTo>
                  <a:pt x="20947" y="1"/>
                  <a:pt x="20781" y="0"/>
                  <a:pt x="20453" y="0"/>
                </a:cubicBezTo>
                <a:lnTo>
                  <a:pt x="1147" y="0"/>
                </a:lnTo>
                <a:lnTo>
                  <a:pt x="1143" y="0"/>
                </a:lnTo>
                <a:close/>
              </a:path>
            </a:pathLst>
          </a:custGeom>
          <a:ln w="12700">
            <a:miter lim="400000"/>
          </a:ln>
          <a:effectLst>
            <a:outerShdw blurRad="330200" dist="139398" dir="17960624" rotWithShape="0">
              <a:srgbClr val="000000">
                <a:alpha val="29253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2406737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39">
            <a:extLst>
              <a:ext uri="{FF2B5EF4-FFF2-40B4-BE49-F238E27FC236}">
                <a16:creationId xmlns:a16="http://schemas.microsoft.com/office/drawing/2014/main" id="{F207D9C3-A529-4BFD-932E-4EE73A434C8B}"/>
              </a:ext>
            </a:extLst>
          </p:cNvPr>
          <p:cNvSpPr/>
          <p:nvPr/>
        </p:nvSpPr>
        <p:spPr>
          <a:xfrm>
            <a:off x="5329072" y="2690728"/>
            <a:ext cx="2032001" cy="177593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pic>
        <p:nvPicPr>
          <p:cNvPr id="24" name="Picture 23" descr="Picture 4">
            <a:extLst>
              <a:ext uri="{FF2B5EF4-FFF2-40B4-BE49-F238E27FC236}">
                <a16:creationId xmlns:a16="http://schemas.microsoft.com/office/drawing/2014/main" id="{5CC6672D-A7D2-4FB2-ADE0-EB5D8E155E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" t="4" r="20656"/>
          <a:stretch>
            <a:fillRect/>
          </a:stretch>
        </p:blipFill>
        <p:spPr>
          <a:xfrm>
            <a:off x="7819294" y="2408907"/>
            <a:ext cx="2132015" cy="39610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720" y="0"/>
                </a:moveTo>
                <a:cubicBezTo>
                  <a:pt x="669" y="5"/>
                  <a:pt x="612" y="7"/>
                  <a:pt x="563" y="15"/>
                </a:cubicBezTo>
                <a:cubicBezTo>
                  <a:pt x="332" y="60"/>
                  <a:pt x="152" y="157"/>
                  <a:pt x="68" y="281"/>
                </a:cubicBezTo>
                <a:cubicBezTo>
                  <a:pt x="2" y="395"/>
                  <a:pt x="0" y="502"/>
                  <a:pt x="0" y="712"/>
                </a:cubicBezTo>
                <a:lnTo>
                  <a:pt x="0" y="20884"/>
                </a:lnTo>
                <a:cubicBezTo>
                  <a:pt x="0" y="21097"/>
                  <a:pt x="2" y="21203"/>
                  <a:pt x="68" y="21317"/>
                </a:cubicBezTo>
                <a:cubicBezTo>
                  <a:pt x="152" y="21437"/>
                  <a:pt x="332" y="21538"/>
                  <a:pt x="563" y="21583"/>
                </a:cubicBezTo>
                <a:cubicBezTo>
                  <a:pt x="619" y="21592"/>
                  <a:pt x="682" y="21595"/>
                  <a:pt x="740" y="21600"/>
                </a:cubicBezTo>
                <a:lnTo>
                  <a:pt x="20858" y="21600"/>
                </a:lnTo>
                <a:cubicBezTo>
                  <a:pt x="20916" y="21595"/>
                  <a:pt x="20978" y="21592"/>
                  <a:pt x="21034" y="21583"/>
                </a:cubicBezTo>
                <a:cubicBezTo>
                  <a:pt x="21264" y="21538"/>
                  <a:pt x="21449" y="21437"/>
                  <a:pt x="21533" y="21317"/>
                </a:cubicBezTo>
                <a:cubicBezTo>
                  <a:pt x="21600" y="21203"/>
                  <a:pt x="21597" y="21096"/>
                  <a:pt x="21597" y="20886"/>
                </a:cubicBezTo>
                <a:lnTo>
                  <a:pt x="21597" y="714"/>
                </a:lnTo>
                <a:cubicBezTo>
                  <a:pt x="21597" y="501"/>
                  <a:pt x="21600" y="395"/>
                  <a:pt x="21533" y="281"/>
                </a:cubicBezTo>
                <a:cubicBezTo>
                  <a:pt x="21449" y="157"/>
                  <a:pt x="21264" y="60"/>
                  <a:pt x="21034" y="15"/>
                </a:cubicBezTo>
                <a:cubicBezTo>
                  <a:pt x="20985" y="7"/>
                  <a:pt x="20932" y="5"/>
                  <a:pt x="20882" y="0"/>
                </a:cubicBezTo>
                <a:lnTo>
                  <a:pt x="720" y="0"/>
                </a:lnTo>
                <a:close/>
              </a:path>
            </a:pathLst>
          </a:custGeom>
          <a:ln w="12700">
            <a:miter lim="400000"/>
          </a:ln>
          <a:effectLst>
            <a:outerShdw blurRad="330200" dist="139398" dir="17960624" rotWithShape="0">
              <a:srgbClr val="000000">
                <a:alpha val="29253"/>
              </a:srgbClr>
            </a:outerShdw>
          </a:effectLst>
        </p:spPr>
      </p:pic>
      <p:sp>
        <p:nvSpPr>
          <p:cNvPr id="26" name="TextBox 13">
            <a:extLst>
              <a:ext uri="{FF2B5EF4-FFF2-40B4-BE49-F238E27FC236}">
                <a16:creationId xmlns:a16="http://schemas.microsoft.com/office/drawing/2014/main" id="{E806FC1C-C936-4732-B30D-77DB3B8A8656}"/>
              </a:ext>
            </a:extLst>
          </p:cNvPr>
          <p:cNvSpPr txBox="1"/>
          <p:nvPr/>
        </p:nvSpPr>
        <p:spPr>
          <a:xfrm>
            <a:off x="1032351" y="1631849"/>
            <a:ext cx="3511839" cy="666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Бот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на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сайте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и в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мессенджерах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,</a:t>
            </a:r>
          </a:p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навык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в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Алисе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27" name="TextBox 13">
            <a:extLst>
              <a:ext uri="{FF2B5EF4-FFF2-40B4-BE49-F238E27FC236}">
                <a16:creationId xmlns:a16="http://schemas.microsoft.com/office/drawing/2014/main" id="{5BC279E1-673A-46AE-875C-81710A678F5B}"/>
              </a:ext>
            </a:extLst>
          </p:cNvPr>
          <p:cNvSpPr txBox="1"/>
          <p:nvPr/>
        </p:nvSpPr>
        <p:spPr>
          <a:xfrm>
            <a:off x="1032351" y="3344810"/>
            <a:ext cx="3624405" cy="1271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Снять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нагрузку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частотными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вопросами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с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операторов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-5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Упростить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поиск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и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выбор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из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большого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ассортимента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-5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Стать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дружелюбнее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–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не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просто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предлагать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краску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, </a:t>
            </a:r>
            <a:b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а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давать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решение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задачи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-5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Добавить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элемент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персонификации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услуги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–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индивидуальный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подбор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красок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</a:p>
        </p:txBody>
      </p:sp>
      <p:sp>
        <p:nvSpPr>
          <p:cNvPr id="28" name="TextBox 13">
            <a:extLst>
              <a:ext uri="{FF2B5EF4-FFF2-40B4-BE49-F238E27FC236}">
                <a16:creationId xmlns:a16="http://schemas.microsoft.com/office/drawing/2014/main" id="{7AE2FCC4-DC94-4A34-A365-937A313A5F45}"/>
              </a:ext>
            </a:extLst>
          </p:cNvPr>
          <p:cNvSpPr txBox="1"/>
          <p:nvPr/>
        </p:nvSpPr>
        <p:spPr>
          <a:xfrm>
            <a:off x="1032351" y="2909883"/>
            <a:ext cx="1852474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Задачи</a:t>
            </a:r>
          </a:p>
        </p:txBody>
      </p:sp>
      <p:pic>
        <p:nvPicPr>
          <p:cNvPr id="29" name="pointer-06.png" descr="pointer-06.png">
            <a:extLst>
              <a:ext uri="{FF2B5EF4-FFF2-40B4-BE49-F238E27FC236}">
                <a16:creationId xmlns:a16="http://schemas.microsoft.com/office/drawing/2014/main" id="{2A4E5859-9D9C-47F5-98F6-68F23DC9C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51163" y="1756609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pointer-06.png" descr="pointer-06.png">
            <a:extLst>
              <a:ext uri="{FF2B5EF4-FFF2-40B4-BE49-F238E27FC236}">
                <a16:creationId xmlns:a16="http://schemas.microsoft.com/office/drawing/2014/main" id="{2284AC86-8B75-476E-85A8-12FA86CB6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51163" y="303931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TextBox 13">
            <a:extLst>
              <a:ext uri="{FF2B5EF4-FFF2-40B4-BE49-F238E27FC236}">
                <a16:creationId xmlns:a16="http://schemas.microsoft.com/office/drawing/2014/main" id="{4234DD05-EC3F-4DEB-B941-8B090F3024C1}"/>
              </a:ext>
            </a:extLst>
          </p:cNvPr>
          <p:cNvSpPr txBox="1"/>
          <p:nvPr/>
        </p:nvSpPr>
        <p:spPr>
          <a:xfrm>
            <a:off x="1030226" y="5120293"/>
            <a:ext cx="3849913" cy="16716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Понимает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простые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запросы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на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живом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языке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Помогает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в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удобном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формате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диалога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подобрать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нужный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тип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и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оттенок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краски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Отправляет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информацию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о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продукции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,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ссылки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и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изображения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этикеток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Отвечает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на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типовые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вопросы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о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компании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Помогает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оформить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заказ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Находит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ближайший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магазин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 </a:t>
            </a:r>
          </a:p>
        </p:txBody>
      </p:sp>
      <p:sp>
        <p:nvSpPr>
          <p:cNvPr id="32" name="TextBox 13">
            <a:extLst>
              <a:ext uri="{FF2B5EF4-FFF2-40B4-BE49-F238E27FC236}">
                <a16:creationId xmlns:a16="http://schemas.microsoft.com/office/drawing/2014/main" id="{AE2606D5-8464-43DE-91F7-4E6F53E8B51F}"/>
              </a:ext>
            </a:extLst>
          </p:cNvPr>
          <p:cNvSpPr txBox="1"/>
          <p:nvPr/>
        </p:nvSpPr>
        <p:spPr>
          <a:xfrm>
            <a:off x="1030229" y="4698064"/>
            <a:ext cx="3628648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Что умеет бот-консультант</a:t>
            </a:r>
          </a:p>
        </p:txBody>
      </p:sp>
      <p:pic>
        <p:nvPicPr>
          <p:cNvPr id="33" name="pointer-06.png" descr="pointer-06.png">
            <a:extLst>
              <a:ext uri="{FF2B5EF4-FFF2-40B4-BE49-F238E27FC236}">
                <a16:creationId xmlns:a16="http://schemas.microsoft.com/office/drawing/2014/main" id="{A42B8CAE-2854-42CE-A535-1464D479E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51163" y="4826235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TextBox 40">
            <a:extLst>
              <a:ext uri="{FF2B5EF4-FFF2-40B4-BE49-F238E27FC236}">
                <a16:creationId xmlns:a16="http://schemas.microsoft.com/office/drawing/2014/main" id="{36DEE1E0-049C-4460-AD60-1E17F7C4D08C}"/>
              </a:ext>
            </a:extLst>
          </p:cNvPr>
          <p:cNvSpPr txBox="1"/>
          <p:nvPr/>
        </p:nvSpPr>
        <p:spPr>
          <a:xfrm>
            <a:off x="5632113" y="2792036"/>
            <a:ext cx="1491255" cy="574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60%</a:t>
            </a:r>
          </a:p>
        </p:txBody>
      </p:sp>
      <p:sp>
        <p:nvSpPr>
          <p:cNvPr id="35" name="TextBox 13">
            <a:extLst>
              <a:ext uri="{FF2B5EF4-FFF2-40B4-BE49-F238E27FC236}">
                <a16:creationId xmlns:a16="http://schemas.microsoft.com/office/drawing/2014/main" id="{1F129D24-DBFD-494D-9FC6-6261A3B42A02}"/>
              </a:ext>
            </a:extLst>
          </p:cNvPr>
          <p:cNvSpPr txBox="1"/>
          <p:nvPr/>
        </p:nvSpPr>
        <p:spPr>
          <a:xfrm>
            <a:off x="5428539" y="3436449"/>
            <a:ext cx="1852475" cy="52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spc="-6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Диалогов в неделю</a:t>
            </a:r>
          </a:p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spc="-6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 обрабатывает сам</a:t>
            </a:r>
          </a:p>
        </p:txBody>
      </p:sp>
      <p:pic>
        <p:nvPicPr>
          <p:cNvPr id="36" name="Picture 35" descr="Picture 29">
            <a:extLst>
              <a:ext uri="{FF2B5EF4-FFF2-40B4-BE49-F238E27FC236}">
                <a16:creationId xmlns:a16="http://schemas.microsoft.com/office/drawing/2014/main" id="{7ED0D1E8-1A5E-4AFA-BFFD-1DF9DFD5E5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1547" y="2428776"/>
            <a:ext cx="337010" cy="337010"/>
          </a:xfrm>
          <a:prstGeom prst="rect">
            <a:avLst/>
          </a:prstGeom>
          <a:ln w="12700">
            <a:miter lim="400000"/>
          </a:ln>
        </p:spPr>
      </p:pic>
      <p:pic>
        <p:nvPicPr>
          <p:cNvPr id="37" name="Picture 36" descr="Picture 2">
            <a:extLst>
              <a:ext uri="{FF2B5EF4-FFF2-40B4-BE49-F238E27FC236}">
                <a16:creationId xmlns:a16="http://schemas.microsoft.com/office/drawing/2014/main" id="{10508142-C93B-488B-A6FB-CC147CCE6B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5871" y="2433841"/>
            <a:ext cx="304808" cy="304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Picture 37" descr="Picture 5">
            <a:extLst>
              <a:ext uri="{FF2B5EF4-FFF2-40B4-BE49-F238E27FC236}">
                <a16:creationId xmlns:a16="http://schemas.microsoft.com/office/drawing/2014/main" id="{DE3D35F6-A6BA-435B-9981-42769B8AF2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2982" y="2444876"/>
            <a:ext cx="304805" cy="304805"/>
          </a:xfrm>
          <a:prstGeom prst="rect">
            <a:avLst/>
          </a:prstGeom>
          <a:ln w="12700">
            <a:miter lim="400000"/>
          </a:ln>
        </p:spPr>
      </p:pic>
      <p:pic>
        <p:nvPicPr>
          <p:cNvPr id="39" name="Picture 38" descr="Picture 15">
            <a:extLst>
              <a:ext uri="{FF2B5EF4-FFF2-40B4-BE49-F238E27FC236}">
                <a16:creationId xmlns:a16="http://schemas.microsoft.com/office/drawing/2014/main" id="{71578509-7E95-42D8-AE75-C922C56833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1204" y="2445169"/>
            <a:ext cx="304805" cy="304805"/>
          </a:xfrm>
          <a:prstGeom prst="rect">
            <a:avLst/>
          </a:prstGeom>
          <a:ln w="12700">
            <a:miter lim="400000"/>
          </a:ln>
        </p:spPr>
      </p:pic>
      <p:pic>
        <p:nvPicPr>
          <p:cNvPr id="40" name="Picture 39" descr="Picture 17">
            <a:extLst>
              <a:ext uri="{FF2B5EF4-FFF2-40B4-BE49-F238E27FC236}">
                <a16:creationId xmlns:a16="http://schemas.microsoft.com/office/drawing/2014/main" id="{13760B60-12C9-4CF9-AE8A-F37BB21664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09425" y="2433848"/>
            <a:ext cx="304805" cy="304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" name="Picture 40" descr="Picture 3">
            <a:extLst>
              <a:ext uri="{FF2B5EF4-FFF2-40B4-BE49-F238E27FC236}">
                <a16:creationId xmlns:a16="http://schemas.microsoft.com/office/drawing/2014/main" id="{1D348483-FC34-41BB-B747-01FB5EFBFDEA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5" t="3" r="2" b="1"/>
          <a:stretch>
            <a:fillRect/>
          </a:stretch>
        </p:blipFill>
        <p:spPr>
          <a:xfrm>
            <a:off x="9328618" y="1718614"/>
            <a:ext cx="2553098" cy="4098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01" y="0"/>
                </a:moveTo>
                <a:cubicBezTo>
                  <a:pt x="538" y="5"/>
                  <a:pt x="472" y="9"/>
                  <a:pt x="413" y="21"/>
                </a:cubicBezTo>
                <a:cubicBezTo>
                  <a:pt x="221" y="64"/>
                  <a:pt x="72" y="157"/>
                  <a:pt x="0" y="276"/>
                </a:cubicBezTo>
                <a:lnTo>
                  <a:pt x="0" y="21324"/>
                </a:lnTo>
                <a:cubicBezTo>
                  <a:pt x="72" y="21443"/>
                  <a:pt x="221" y="21536"/>
                  <a:pt x="413" y="21579"/>
                </a:cubicBezTo>
                <a:cubicBezTo>
                  <a:pt x="472" y="21591"/>
                  <a:pt x="535" y="21595"/>
                  <a:pt x="598" y="21600"/>
                </a:cubicBezTo>
                <a:lnTo>
                  <a:pt x="20999" y="21600"/>
                </a:lnTo>
                <a:cubicBezTo>
                  <a:pt x="21062" y="21595"/>
                  <a:pt x="21128" y="21591"/>
                  <a:pt x="21187" y="21579"/>
                </a:cubicBezTo>
                <a:cubicBezTo>
                  <a:pt x="21379" y="21536"/>
                  <a:pt x="21528" y="21443"/>
                  <a:pt x="21600" y="21324"/>
                </a:cubicBezTo>
                <a:lnTo>
                  <a:pt x="21600" y="276"/>
                </a:lnTo>
                <a:cubicBezTo>
                  <a:pt x="21528" y="157"/>
                  <a:pt x="21379" y="64"/>
                  <a:pt x="21187" y="21"/>
                </a:cubicBezTo>
                <a:cubicBezTo>
                  <a:pt x="21128" y="9"/>
                  <a:pt x="21062" y="5"/>
                  <a:pt x="20999" y="0"/>
                </a:cubicBezTo>
                <a:lnTo>
                  <a:pt x="601" y="0"/>
                </a:lnTo>
                <a:close/>
              </a:path>
            </a:pathLst>
          </a:custGeom>
          <a:ln w="12700">
            <a:miter lim="400000"/>
          </a:ln>
          <a:effectLst>
            <a:outerShdw blurRad="330200" dist="139398" dir="17960624" rotWithShape="0">
              <a:srgbClr val="000000">
                <a:alpha val="29253"/>
              </a:srgbClr>
            </a:outerShdw>
          </a:effectLst>
        </p:spPr>
      </p:pic>
      <p:sp>
        <p:nvSpPr>
          <p:cNvPr id="43" name="Text Placeholder 1">
            <a:extLst>
              <a:ext uri="{FF2B5EF4-FFF2-40B4-BE49-F238E27FC236}">
                <a16:creationId xmlns:a16="http://schemas.microsoft.com/office/drawing/2014/main" id="{B61A50E2-6A5D-47D1-8CDF-1A4E283FBB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600"/>
            <a:ext cx="9726613" cy="823913"/>
          </a:xfrm>
        </p:spPr>
        <p:txBody>
          <a:bodyPr/>
          <a:lstStyle/>
          <a:p>
            <a:r>
              <a:rPr lang="ru-RU" dirty="0"/>
              <a:t>Бот на сайте/в мессенджере</a:t>
            </a:r>
          </a:p>
        </p:txBody>
      </p:sp>
    </p:spTree>
    <p:extLst>
      <p:ext uri="{BB962C8B-B14F-4D97-AF65-F5344CB8AC3E}">
        <p14:creationId xmlns:p14="http://schemas.microsoft.com/office/powerpoint/2010/main" val="2675556535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ounded Rectangle 39">
            <a:extLst>
              <a:ext uri="{FF2B5EF4-FFF2-40B4-BE49-F238E27FC236}">
                <a16:creationId xmlns:a16="http://schemas.microsoft.com/office/drawing/2014/main" id="{AD4F7EAD-1DF6-4722-BFCD-407F3E45E9FD}"/>
              </a:ext>
            </a:extLst>
          </p:cNvPr>
          <p:cNvSpPr/>
          <p:nvPr/>
        </p:nvSpPr>
        <p:spPr>
          <a:xfrm>
            <a:off x="5469019" y="4413388"/>
            <a:ext cx="2032001" cy="177593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2" name="Rounded Rectangle 39">
            <a:extLst>
              <a:ext uri="{FF2B5EF4-FFF2-40B4-BE49-F238E27FC236}">
                <a16:creationId xmlns:a16="http://schemas.microsoft.com/office/drawing/2014/main" id="{510D8C94-CAD0-4E3D-A597-3CC6C94351F2}"/>
              </a:ext>
            </a:extLst>
          </p:cNvPr>
          <p:cNvSpPr/>
          <p:nvPr/>
        </p:nvSpPr>
        <p:spPr>
          <a:xfrm>
            <a:off x="5451681" y="1855728"/>
            <a:ext cx="2032001" cy="2274447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EC934E-5D14-4EAB-901D-D353DF3B32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Бот на сайте/в мессенджере</a:t>
            </a:r>
          </a:p>
          <a:p>
            <a:endParaRPr lang="ru-RU" dirty="0"/>
          </a:p>
        </p:txBody>
      </p:sp>
      <p:pic>
        <p:nvPicPr>
          <p:cNvPr id="7" name="Shape 454" descr="Shape 454">
            <a:extLst>
              <a:ext uri="{FF2B5EF4-FFF2-40B4-BE49-F238E27FC236}">
                <a16:creationId xmlns:a16="http://schemas.microsoft.com/office/drawing/2014/main" id="{A101255A-2FAD-41E1-9B89-1DFCAF68A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881" y="2222122"/>
            <a:ext cx="2160452" cy="3840799"/>
          </a:xfrm>
          <a:prstGeom prst="rect">
            <a:avLst/>
          </a:prstGeom>
          <a:ln w="12700">
            <a:miter lim="400000"/>
          </a:ln>
          <a:effectLst>
            <a:outerShdw blurRad="330200" dist="216276" dir="17960624" rotWithShape="0">
              <a:srgbClr val="000000">
                <a:alpha val="29253"/>
              </a:srgbClr>
            </a:outerShdw>
          </a:effectLst>
        </p:spPr>
      </p:pic>
      <p:sp>
        <p:nvSpPr>
          <p:cNvPr id="8" name="Shape 176">
            <a:extLst>
              <a:ext uri="{FF2B5EF4-FFF2-40B4-BE49-F238E27FC236}">
                <a16:creationId xmlns:a16="http://schemas.microsoft.com/office/drawing/2014/main" id="{EF419092-C42D-40EC-8709-765543396106}"/>
              </a:ext>
            </a:extLst>
          </p:cNvPr>
          <p:cNvSpPr txBox="1"/>
          <p:nvPr/>
        </p:nvSpPr>
        <p:spPr>
          <a:xfrm>
            <a:off x="1030791" y="4281727"/>
            <a:ext cx="3624405" cy="10714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Находят ближайшие отделения и банкоматы,</a:t>
            </a:r>
            <a:b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консультируют по кредитам и вкладам, работают как калькулятор курсов валют.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Понимают смысл вопроса, уточняют недостающую информацию.</a:t>
            </a:r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A9A1DB75-E40C-418F-9EF1-E8FBF392D995}"/>
              </a:ext>
            </a:extLst>
          </p:cNvPr>
          <p:cNvSpPr txBox="1"/>
          <p:nvPr/>
        </p:nvSpPr>
        <p:spPr>
          <a:xfrm>
            <a:off x="1030791" y="1674567"/>
            <a:ext cx="130777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Каналы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CB147F37-5652-48F6-A339-759D1D39555D}"/>
              </a:ext>
            </a:extLst>
          </p:cNvPr>
          <p:cNvSpPr txBox="1"/>
          <p:nvPr/>
        </p:nvSpPr>
        <p:spPr>
          <a:xfrm>
            <a:off x="1030791" y="2998496"/>
            <a:ext cx="3624405" cy="871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Передать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типовые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запросы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чатботам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Повысить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доступность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информационных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сервисов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Быть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рядом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с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клиентами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в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новых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каналах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связи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Повысить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продуктивность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службы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поддержки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BD39447F-1EBC-40FE-980E-FE4528F8E471}"/>
              </a:ext>
            </a:extLst>
          </p:cNvPr>
          <p:cNvSpPr txBox="1"/>
          <p:nvPr/>
        </p:nvSpPr>
        <p:spPr>
          <a:xfrm>
            <a:off x="1030791" y="2563568"/>
            <a:ext cx="1852474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Задачи</a:t>
            </a: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5765F03C-35E5-4A75-9F64-3CFFACCD38D8}"/>
              </a:ext>
            </a:extLst>
          </p:cNvPr>
          <p:cNvSpPr txBox="1"/>
          <p:nvPr/>
        </p:nvSpPr>
        <p:spPr>
          <a:xfrm>
            <a:off x="1028667" y="3914807"/>
            <a:ext cx="2924801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Что умеют инфоботы</a:t>
            </a:r>
          </a:p>
        </p:txBody>
      </p:sp>
      <p:pic>
        <p:nvPicPr>
          <p:cNvPr id="13" name="pointer-06.png" descr="pointer-06.png">
            <a:extLst>
              <a:ext uri="{FF2B5EF4-FFF2-40B4-BE49-F238E27FC236}">
                <a16:creationId xmlns:a16="http://schemas.microsoft.com/office/drawing/2014/main" id="{A0F82719-D66F-4E33-92F1-F51DB1441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49603" y="1803994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pointer-06.png" descr="pointer-06.png">
            <a:extLst>
              <a:ext uri="{FF2B5EF4-FFF2-40B4-BE49-F238E27FC236}">
                <a16:creationId xmlns:a16="http://schemas.microsoft.com/office/drawing/2014/main" id="{12250851-F04B-4CD0-B190-D93FEC79A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49603" y="2692995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ointer-06.png" descr="pointer-06.png">
            <a:extLst>
              <a:ext uri="{FF2B5EF4-FFF2-40B4-BE49-F238E27FC236}">
                <a16:creationId xmlns:a16="http://schemas.microsoft.com/office/drawing/2014/main" id="{00859EE6-E04A-4D70-9E57-041DD0860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49603" y="4042980"/>
            <a:ext cx="123798" cy="11202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TextBox 13">
            <a:extLst>
              <a:ext uri="{FF2B5EF4-FFF2-40B4-BE49-F238E27FC236}">
                <a16:creationId xmlns:a16="http://schemas.microsoft.com/office/drawing/2014/main" id="{22DFF75A-A1B0-4140-BA8C-6C778E809113}"/>
              </a:ext>
            </a:extLst>
          </p:cNvPr>
          <p:cNvSpPr txBox="1"/>
          <p:nvPr/>
        </p:nvSpPr>
        <p:spPr>
          <a:xfrm>
            <a:off x="1028669" y="5876174"/>
            <a:ext cx="3628648" cy="871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Мгновенно считывает запрос клиента и показывает оператору подсказки. 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Учитывает контекст беседы и выбирает самые подходящие </a:t>
            </a:r>
            <a:b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 смыслу подсказки. </a:t>
            </a: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1FC5A26D-9EBE-4191-AA73-DA3440CD227C}"/>
              </a:ext>
            </a:extLst>
          </p:cNvPr>
          <p:cNvSpPr txBox="1"/>
          <p:nvPr/>
        </p:nvSpPr>
        <p:spPr>
          <a:xfrm>
            <a:off x="1028667" y="5453943"/>
            <a:ext cx="2775775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Что умеет бот-суфлер</a:t>
            </a:r>
          </a:p>
        </p:txBody>
      </p:sp>
      <p:pic>
        <p:nvPicPr>
          <p:cNvPr id="18" name="pointer-06.png" descr="pointer-06.png">
            <a:extLst>
              <a:ext uri="{FF2B5EF4-FFF2-40B4-BE49-F238E27FC236}">
                <a16:creationId xmlns:a16="http://schemas.microsoft.com/office/drawing/2014/main" id="{A39B8D9C-2AEA-475F-991D-D61D3EFAE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49603" y="5582116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TextBox 40">
            <a:extLst>
              <a:ext uri="{FF2B5EF4-FFF2-40B4-BE49-F238E27FC236}">
                <a16:creationId xmlns:a16="http://schemas.microsoft.com/office/drawing/2014/main" id="{50171D03-A632-4CE9-9DE1-2E73BB2F6E87}"/>
              </a:ext>
            </a:extLst>
          </p:cNvPr>
          <p:cNvSpPr txBox="1"/>
          <p:nvPr/>
        </p:nvSpPr>
        <p:spPr>
          <a:xfrm>
            <a:off x="5704130" y="1997033"/>
            <a:ext cx="1491255" cy="574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50%</a:t>
            </a:r>
          </a:p>
        </p:txBody>
      </p:sp>
      <p:sp>
        <p:nvSpPr>
          <p:cNvPr id="20" name="TextBox 13">
            <a:extLst>
              <a:ext uri="{FF2B5EF4-FFF2-40B4-BE49-F238E27FC236}">
                <a16:creationId xmlns:a16="http://schemas.microsoft.com/office/drawing/2014/main" id="{4D82A4D3-7F3C-4A45-9AC7-643371D5A84B}"/>
              </a:ext>
            </a:extLst>
          </p:cNvPr>
          <p:cNvSpPr txBox="1"/>
          <p:nvPr/>
        </p:nvSpPr>
        <p:spPr>
          <a:xfrm>
            <a:off x="5434620" y="2679545"/>
            <a:ext cx="2030275" cy="1509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spc="-6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Подсказки от бота-суфлера </a:t>
            </a:r>
            <a:b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ускоряют работу операторов, </a:t>
            </a:r>
            <a:b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увеличивая пропускную </a:t>
            </a:r>
            <a:b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способность службы</a:t>
            </a:r>
            <a:b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поддержки.</a:t>
            </a:r>
            <a:b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endParaRPr kumimoji="0" sz="1200" b="0" i="0" u="none" strike="noStrike" kern="0" cap="none" spc="-6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1" name="Shape 176">
            <a:extLst>
              <a:ext uri="{FF2B5EF4-FFF2-40B4-BE49-F238E27FC236}">
                <a16:creationId xmlns:a16="http://schemas.microsoft.com/office/drawing/2014/main" id="{204B945F-CD98-4DE9-835C-A0F4F595B7E3}"/>
              </a:ext>
            </a:extLst>
          </p:cNvPr>
          <p:cNvSpPr txBox="1"/>
          <p:nvPr/>
        </p:nvSpPr>
        <p:spPr>
          <a:xfrm>
            <a:off x="1442509" y="2266443"/>
            <a:ext cx="1497784" cy="27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Telegram</a:t>
            </a:r>
          </a:p>
        </p:txBody>
      </p:sp>
      <p:sp>
        <p:nvSpPr>
          <p:cNvPr id="22" name="Shape 176">
            <a:extLst>
              <a:ext uri="{FF2B5EF4-FFF2-40B4-BE49-F238E27FC236}">
                <a16:creationId xmlns:a16="http://schemas.microsoft.com/office/drawing/2014/main" id="{4C1CD42B-C744-4BC6-855F-AF579F8F845E}"/>
              </a:ext>
            </a:extLst>
          </p:cNvPr>
          <p:cNvSpPr txBox="1"/>
          <p:nvPr/>
        </p:nvSpPr>
        <p:spPr>
          <a:xfrm>
            <a:off x="2162723" y="1693851"/>
            <a:ext cx="834489" cy="471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Мобильное приложение</a:t>
            </a:r>
          </a:p>
        </p:txBody>
      </p:sp>
      <p:sp>
        <p:nvSpPr>
          <p:cNvPr id="23" name="Shape 176">
            <a:extLst>
              <a:ext uri="{FF2B5EF4-FFF2-40B4-BE49-F238E27FC236}">
                <a16:creationId xmlns:a16="http://schemas.microsoft.com/office/drawing/2014/main" id="{42BA2A79-3F7D-457E-AD49-E9538A623148}"/>
              </a:ext>
            </a:extLst>
          </p:cNvPr>
          <p:cNvSpPr txBox="1"/>
          <p:nvPr/>
        </p:nvSpPr>
        <p:spPr>
          <a:xfrm>
            <a:off x="4129413" y="1792361"/>
            <a:ext cx="705763" cy="27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Алиса</a:t>
            </a:r>
          </a:p>
        </p:txBody>
      </p:sp>
      <p:sp>
        <p:nvSpPr>
          <p:cNvPr id="24" name="Shape 176">
            <a:extLst>
              <a:ext uri="{FF2B5EF4-FFF2-40B4-BE49-F238E27FC236}">
                <a16:creationId xmlns:a16="http://schemas.microsoft.com/office/drawing/2014/main" id="{4DD1678D-0DF2-4D0F-8663-45D19D384995}"/>
              </a:ext>
            </a:extLst>
          </p:cNvPr>
          <p:cNvSpPr txBox="1"/>
          <p:nvPr/>
        </p:nvSpPr>
        <p:spPr>
          <a:xfrm>
            <a:off x="4129413" y="2266443"/>
            <a:ext cx="1497782" cy="27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Viber</a:t>
            </a:r>
          </a:p>
        </p:txBody>
      </p:sp>
      <p:pic>
        <p:nvPicPr>
          <p:cNvPr id="25" name="Picture 24" descr="Picture 3">
            <a:extLst>
              <a:ext uri="{FF2B5EF4-FFF2-40B4-BE49-F238E27FC236}">
                <a16:creationId xmlns:a16="http://schemas.microsoft.com/office/drawing/2014/main" id="{31ABFED5-C066-4414-88E9-1C8382527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3465" y="1813170"/>
            <a:ext cx="2266691" cy="4533373"/>
          </a:xfrm>
          <a:prstGeom prst="rect">
            <a:avLst/>
          </a:prstGeom>
          <a:ln w="12700">
            <a:miter lim="400000"/>
          </a:ln>
          <a:effectLst>
            <a:outerShdw blurRad="330200" dist="216276" dir="17960624" rotWithShape="0">
              <a:srgbClr val="000000">
                <a:alpha val="29253"/>
              </a:srgbClr>
            </a:outerShdw>
          </a:effectLst>
        </p:spPr>
      </p:pic>
      <p:sp>
        <p:nvSpPr>
          <p:cNvPr id="26" name="TextBox 13">
            <a:extLst>
              <a:ext uri="{FF2B5EF4-FFF2-40B4-BE49-F238E27FC236}">
                <a16:creationId xmlns:a16="http://schemas.microsoft.com/office/drawing/2014/main" id="{C21FF8E1-3CF6-48CA-9ECA-A36733BF1178}"/>
              </a:ext>
            </a:extLst>
          </p:cNvPr>
          <p:cNvSpPr txBox="1"/>
          <p:nvPr/>
        </p:nvSpPr>
        <p:spPr>
          <a:xfrm>
            <a:off x="5523520" y="5150633"/>
            <a:ext cx="1852475" cy="1016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spc="-6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За год среднее число </a:t>
            </a:r>
            <a:b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обращений выросло </a:t>
            </a:r>
            <a:b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 20 000 до 80 000 в месяц</a:t>
            </a:r>
            <a:br>
              <a:rPr kumimoji="0" sz="1200" b="0" i="0" u="none" strike="noStrike" kern="0" cap="none" spc="-6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endParaRPr kumimoji="0" sz="1200" b="0" i="0" u="none" strike="noStrike" kern="0" cap="none" spc="-6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7" name="TextBox 13">
            <a:extLst>
              <a:ext uri="{FF2B5EF4-FFF2-40B4-BE49-F238E27FC236}">
                <a16:creationId xmlns:a16="http://schemas.microsoft.com/office/drawing/2014/main" id="{481AF353-DD57-47D6-BBC7-4E3C5C38E8F7}"/>
              </a:ext>
            </a:extLst>
          </p:cNvPr>
          <p:cNvSpPr txBox="1"/>
          <p:nvPr/>
        </p:nvSpPr>
        <p:spPr>
          <a:xfrm>
            <a:off x="5555198" y="4594201"/>
            <a:ext cx="1763718" cy="510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00" spc="33">
                <a:solidFill>
                  <a:srgbClr val="FFFFFF"/>
                </a:solidFill>
              </a:defRPr>
            </a:pPr>
            <a:r>
              <a:rPr kumimoji="0" sz="2700" b="1" i="0" u="none" strike="noStrike" kern="0" cap="none" spc="33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~ 80 000</a:t>
            </a:r>
          </a:p>
        </p:txBody>
      </p:sp>
      <p:pic>
        <p:nvPicPr>
          <p:cNvPr id="28" name="Picture 27" descr="Picture 28">
            <a:extLst>
              <a:ext uri="{FF2B5EF4-FFF2-40B4-BE49-F238E27FC236}">
                <a16:creationId xmlns:a16="http://schemas.microsoft.com/office/drawing/2014/main" id="{83176D84-06AF-4267-8ED0-653A1911A1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5126" y="2167082"/>
            <a:ext cx="415616" cy="415617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Picture 28" descr="Picture 29">
            <a:extLst>
              <a:ext uri="{FF2B5EF4-FFF2-40B4-BE49-F238E27FC236}">
                <a16:creationId xmlns:a16="http://schemas.microsoft.com/office/drawing/2014/main" id="{0D397540-0E98-4C77-AA62-59B1CEB84A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64816" y="2223315"/>
            <a:ext cx="337011" cy="33701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Alisa_Yandex-01.png" descr="Alisa_Yandex-01.png">
            <a:extLst>
              <a:ext uri="{FF2B5EF4-FFF2-40B4-BE49-F238E27FC236}">
                <a16:creationId xmlns:a16="http://schemas.microsoft.com/office/drawing/2014/main" id="{1A6BA44A-61C3-4879-91A0-624777B379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3602" y="1760015"/>
            <a:ext cx="304809" cy="304809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Picture 30" descr="Picture 2">
            <a:extLst>
              <a:ext uri="{FF2B5EF4-FFF2-40B4-BE49-F238E27FC236}">
                <a16:creationId xmlns:a16="http://schemas.microsoft.com/office/drawing/2014/main" id="{71E92507-1F90-4B83-A6E6-3016E7139C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98673" y="1760015"/>
            <a:ext cx="304808" cy="30480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93472684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9">
            <a:extLst>
              <a:ext uri="{FF2B5EF4-FFF2-40B4-BE49-F238E27FC236}">
                <a16:creationId xmlns:a16="http://schemas.microsoft.com/office/drawing/2014/main" id="{737CB755-4513-45FC-90CA-8AF84A61AA8A}"/>
              </a:ext>
            </a:extLst>
          </p:cNvPr>
          <p:cNvSpPr/>
          <p:nvPr/>
        </p:nvSpPr>
        <p:spPr>
          <a:xfrm>
            <a:off x="5647624" y="4750964"/>
            <a:ext cx="2032001" cy="177593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0" name="Rounded Rectangle 39">
            <a:extLst>
              <a:ext uri="{FF2B5EF4-FFF2-40B4-BE49-F238E27FC236}">
                <a16:creationId xmlns:a16="http://schemas.microsoft.com/office/drawing/2014/main" id="{0C4FA5B2-B4AE-4F2C-9083-583905D5C023}"/>
              </a:ext>
            </a:extLst>
          </p:cNvPr>
          <p:cNvSpPr/>
          <p:nvPr/>
        </p:nvSpPr>
        <p:spPr>
          <a:xfrm>
            <a:off x="5647625" y="3330844"/>
            <a:ext cx="2032001" cy="1269068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9" name="Rounded Rectangle 39">
            <a:extLst>
              <a:ext uri="{FF2B5EF4-FFF2-40B4-BE49-F238E27FC236}">
                <a16:creationId xmlns:a16="http://schemas.microsoft.com/office/drawing/2014/main" id="{3E86AC02-AC26-44A2-ACDD-84E5A30B0AAD}"/>
              </a:ext>
            </a:extLst>
          </p:cNvPr>
          <p:cNvSpPr/>
          <p:nvPr/>
        </p:nvSpPr>
        <p:spPr>
          <a:xfrm>
            <a:off x="5633239" y="1579995"/>
            <a:ext cx="2032001" cy="1613221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pic>
        <p:nvPicPr>
          <p:cNvPr id="35" name="mts_re_1.mp4" descr="mts_re_1.mp4">
            <a:extLst>
              <a:ext uri="{FF2B5EF4-FFF2-40B4-BE49-F238E27FC236}">
                <a16:creationId xmlns:a16="http://schemas.microsoft.com/office/drawing/2014/main" id="{982311BB-5FD4-4767-BB4F-70E2FAF2E64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426506" y="1579995"/>
            <a:ext cx="3030205" cy="4848332"/>
          </a:xfrm>
          <a:prstGeom prst="rect">
            <a:avLst/>
          </a:prstGeom>
          <a:ln w="12700">
            <a:miter lim="400000"/>
          </a:ln>
          <a:effectLst>
            <a:outerShdw blurRad="330200" dist="65224" dir="17960624" rotWithShape="0">
              <a:srgbClr val="000000">
                <a:alpha val="59017"/>
              </a:srgbClr>
            </a:outerShdw>
          </a:effectLst>
        </p:spPr>
      </p:pic>
      <p:sp>
        <p:nvSpPr>
          <p:cNvPr id="36" name="TextBox 13">
            <a:extLst>
              <a:ext uri="{FF2B5EF4-FFF2-40B4-BE49-F238E27FC236}">
                <a16:creationId xmlns:a16="http://schemas.microsoft.com/office/drawing/2014/main" id="{51848978-CD07-43C7-AE7F-0961E1F3B8F1}"/>
              </a:ext>
            </a:extLst>
          </p:cNvPr>
          <p:cNvSpPr txBox="1"/>
          <p:nvPr/>
        </p:nvSpPr>
        <p:spPr>
          <a:xfrm>
            <a:off x="1342635" y="1990996"/>
            <a:ext cx="3149771" cy="671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Личный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кабинет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абонента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МТС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на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сайте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компании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b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приложение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«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Мой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МТС».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Территория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внедрения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–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вся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Россия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</a:p>
        </p:txBody>
      </p:sp>
      <p:sp>
        <p:nvSpPr>
          <p:cNvPr id="37" name="TextBox 13">
            <a:extLst>
              <a:ext uri="{FF2B5EF4-FFF2-40B4-BE49-F238E27FC236}">
                <a16:creationId xmlns:a16="http://schemas.microsoft.com/office/drawing/2014/main" id="{78E49140-B89F-4D04-9FE7-92ACF09CD80F}"/>
              </a:ext>
            </a:extLst>
          </p:cNvPr>
          <p:cNvSpPr txBox="1"/>
          <p:nvPr/>
        </p:nvSpPr>
        <p:spPr>
          <a:xfrm>
            <a:off x="1342636" y="1619568"/>
            <a:ext cx="3578077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38" name="TextBox 13">
            <a:extLst>
              <a:ext uri="{FF2B5EF4-FFF2-40B4-BE49-F238E27FC236}">
                <a16:creationId xmlns:a16="http://schemas.microsoft.com/office/drawing/2014/main" id="{10FDF5AD-C972-41ED-B3EF-90751336763A}"/>
              </a:ext>
            </a:extLst>
          </p:cNvPr>
          <p:cNvSpPr txBox="1"/>
          <p:nvPr/>
        </p:nvSpPr>
        <p:spPr>
          <a:xfrm>
            <a:off x="1342633" y="3057796"/>
            <a:ext cx="3411925" cy="4713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Автоматизировать 1-ю линию поддержки, ускорить работу операторов.</a:t>
            </a:r>
          </a:p>
        </p:txBody>
      </p:sp>
      <p:sp>
        <p:nvSpPr>
          <p:cNvPr id="39" name="TextBox 13">
            <a:extLst>
              <a:ext uri="{FF2B5EF4-FFF2-40B4-BE49-F238E27FC236}">
                <a16:creationId xmlns:a16="http://schemas.microsoft.com/office/drawing/2014/main" id="{F127AFC9-C93E-4F2C-AADD-E3675709F08C}"/>
              </a:ext>
            </a:extLst>
          </p:cNvPr>
          <p:cNvSpPr txBox="1"/>
          <p:nvPr/>
        </p:nvSpPr>
        <p:spPr>
          <a:xfrm>
            <a:off x="1342636" y="2711768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Задача</a:t>
            </a:r>
          </a:p>
        </p:txBody>
      </p:sp>
      <p:sp>
        <p:nvSpPr>
          <p:cNvPr id="40" name="TextBox 13">
            <a:extLst>
              <a:ext uri="{FF2B5EF4-FFF2-40B4-BE49-F238E27FC236}">
                <a16:creationId xmlns:a16="http://schemas.microsoft.com/office/drawing/2014/main" id="{FD45DBDB-FACB-45DC-8739-B50D8976C08C}"/>
              </a:ext>
            </a:extLst>
          </p:cNvPr>
          <p:cNvSpPr txBox="1"/>
          <p:nvPr/>
        </p:nvSpPr>
        <p:spPr>
          <a:xfrm>
            <a:off x="1340512" y="3625121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МТС обучили бота</a:t>
            </a:r>
          </a:p>
        </p:txBody>
      </p:sp>
      <p:pic>
        <p:nvPicPr>
          <p:cNvPr id="41" name="pointer-06.png" descr="pointer-06.png">
            <a:extLst>
              <a:ext uri="{FF2B5EF4-FFF2-40B4-BE49-F238E27FC236}">
                <a16:creationId xmlns:a16="http://schemas.microsoft.com/office/drawing/2014/main" id="{A1022885-C601-46CC-9E48-8D74DAA12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61447" y="1748994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42" name="pointer-06.png" descr="pointer-06.png">
            <a:extLst>
              <a:ext uri="{FF2B5EF4-FFF2-40B4-BE49-F238E27FC236}">
                <a16:creationId xmlns:a16="http://schemas.microsoft.com/office/drawing/2014/main" id="{2510BBFB-E77B-4D47-B1F9-6E0E926D0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61447" y="2841195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43" name="pointer-06.png" descr="pointer-06.png">
            <a:extLst>
              <a:ext uri="{FF2B5EF4-FFF2-40B4-BE49-F238E27FC236}">
                <a16:creationId xmlns:a16="http://schemas.microsoft.com/office/drawing/2014/main" id="{BD50DF17-D757-4BDC-914C-7660ECBA7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61447" y="375329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TextBox 13">
            <a:extLst>
              <a:ext uri="{FF2B5EF4-FFF2-40B4-BE49-F238E27FC236}">
                <a16:creationId xmlns:a16="http://schemas.microsoft.com/office/drawing/2014/main" id="{E6A4BD31-3C6E-4ACB-96E5-0A20B76F9DAB}"/>
              </a:ext>
            </a:extLst>
          </p:cNvPr>
          <p:cNvSpPr txBox="1"/>
          <p:nvPr/>
        </p:nvSpPr>
        <p:spPr>
          <a:xfrm>
            <a:off x="1340512" y="6018287"/>
            <a:ext cx="4379934" cy="871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Сколько у меня осталось интернета?</a:t>
            </a:r>
          </a:p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Какие мне подключили платные опции?</a:t>
            </a:r>
          </a:p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Как мне узнать мои расходы?</a:t>
            </a:r>
          </a:p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Как мне пополнить баланс?</a:t>
            </a:r>
          </a:p>
        </p:txBody>
      </p:sp>
      <p:sp>
        <p:nvSpPr>
          <p:cNvPr id="45" name="TextBox 13">
            <a:extLst>
              <a:ext uri="{FF2B5EF4-FFF2-40B4-BE49-F238E27FC236}">
                <a16:creationId xmlns:a16="http://schemas.microsoft.com/office/drawing/2014/main" id="{63487DFD-81B6-45AB-9ECB-BA8E63E15164}"/>
              </a:ext>
            </a:extLst>
          </p:cNvPr>
          <p:cNvSpPr txBox="1"/>
          <p:nvPr/>
        </p:nvSpPr>
        <p:spPr>
          <a:xfrm>
            <a:off x="1340512" y="5608758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Примеры вопросов боту</a:t>
            </a:r>
          </a:p>
        </p:txBody>
      </p:sp>
      <p:pic>
        <p:nvPicPr>
          <p:cNvPr id="46" name="pointer-06.png" descr="pointer-06.png">
            <a:extLst>
              <a:ext uri="{FF2B5EF4-FFF2-40B4-BE49-F238E27FC236}">
                <a16:creationId xmlns:a16="http://schemas.microsoft.com/office/drawing/2014/main" id="{5AFCA950-B420-4A80-A041-3AF4DC3D9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61447" y="5736929"/>
            <a:ext cx="123798" cy="112021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TextBox 40">
            <a:extLst>
              <a:ext uri="{FF2B5EF4-FFF2-40B4-BE49-F238E27FC236}">
                <a16:creationId xmlns:a16="http://schemas.microsoft.com/office/drawing/2014/main" id="{10D53844-9F0B-4FF8-966E-4CAFD8D2EF3D}"/>
              </a:ext>
            </a:extLst>
          </p:cNvPr>
          <p:cNvSpPr txBox="1"/>
          <p:nvPr/>
        </p:nvSpPr>
        <p:spPr>
          <a:xfrm>
            <a:off x="5927982" y="1676531"/>
            <a:ext cx="1491255" cy="574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80%</a:t>
            </a:r>
          </a:p>
        </p:txBody>
      </p:sp>
      <p:sp>
        <p:nvSpPr>
          <p:cNvPr id="48" name="Shape 176">
            <a:extLst>
              <a:ext uri="{FF2B5EF4-FFF2-40B4-BE49-F238E27FC236}">
                <a16:creationId xmlns:a16="http://schemas.microsoft.com/office/drawing/2014/main" id="{FE247FDA-16C9-429E-AFD9-47340ECB8257}"/>
              </a:ext>
            </a:extLst>
          </p:cNvPr>
          <p:cNvSpPr txBox="1"/>
          <p:nvPr/>
        </p:nvSpPr>
        <p:spPr>
          <a:xfrm>
            <a:off x="1162059" y="4397815"/>
            <a:ext cx="3411924" cy="471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71450" marR="0" lvl="0" indent="-171450" algn="l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/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Идентифицировать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пользователя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и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вести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диалог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с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учетом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истории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общения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</a:p>
        </p:txBody>
      </p:sp>
      <p:sp>
        <p:nvSpPr>
          <p:cNvPr id="49" name="Shape 176">
            <a:extLst>
              <a:ext uri="{FF2B5EF4-FFF2-40B4-BE49-F238E27FC236}">
                <a16:creationId xmlns:a16="http://schemas.microsoft.com/office/drawing/2014/main" id="{32C9E090-CB79-4C88-97AA-7C62832D9A7E}"/>
              </a:ext>
            </a:extLst>
          </p:cNvPr>
          <p:cNvSpPr txBox="1"/>
          <p:nvPr/>
        </p:nvSpPr>
        <p:spPr>
          <a:xfrm>
            <a:off x="1174928" y="3992039"/>
            <a:ext cx="3386187" cy="471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71450" marR="0" lvl="0" indent="-171450" algn="l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/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Понимать текстовые запросы в свободной форме, даже с опечатками.</a:t>
            </a:r>
          </a:p>
        </p:txBody>
      </p:sp>
      <p:sp>
        <p:nvSpPr>
          <p:cNvPr id="50" name="Shape 176">
            <a:extLst>
              <a:ext uri="{FF2B5EF4-FFF2-40B4-BE49-F238E27FC236}">
                <a16:creationId xmlns:a16="http://schemas.microsoft.com/office/drawing/2014/main" id="{A6ABA7AE-AF40-466C-B080-5A7E44844FE3}"/>
              </a:ext>
            </a:extLst>
          </p:cNvPr>
          <p:cNvSpPr txBox="1"/>
          <p:nvPr/>
        </p:nvSpPr>
        <p:spPr>
          <a:xfrm>
            <a:off x="1174923" y="4846915"/>
            <a:ext cx="4728228" cy="471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71450" marR="0" lvl="0" indent="-171450" algn="l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Обращаться к внутренним системам компании </a:t>
            </a:r>
            <a:b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 предоставлять персонализированные данные абоненту.</a:t>
            </a:r>
          </a:p>
        </p:txBody>
      </p:sp>
      <p:sp>
        <p:nvSpPr>
          <p:cNvPr id="51" name="Shape 176">
            <a:extLst>
              <a:ext uri="{FF2B5EF4-FFF2-40B4-BE49-F238E27FC236}">
                <a16:creationId xmlns:a16="http://schemas.microsoft.com/office/drawing/2014/main" id="{89FA7C79-7F6A-49FB-9579-6F365A82237E}"/>
              </a:ext>
            </a:extLst>
          </p:cNvPr>
          <p:cNvSpPr txBox="1"/>
          <p:nvPr/>
        </p:nvSpPr>
        <p:spPr>
          <a:xfrm>
            <a:off x="1174928" y="5295292"/>
            <a:ext cx="4379753" cy="27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71450" marR="0" lvl="0" indent="-171450" algn="l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/>
            </a:pPr>
            <a:r>
              <a:rPr kumimoji="0" sz="1000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Помогать абоненту пополнять баланс.</a:t>
            </a:r>
          </a:p>
        </p:txBody>
      </p:sp>
      <p:sp>
        <p:nvSpPr>
          <p:cNvPr id="52" name="TextBox 13">
            <a:extLst>
              <a:ext uri="{FF2B5EF4-FFF2-40B4-BE49-F238E27FC236}">
                <a16:creationId xmlns:a16="http://schemas.microsoft.com/office/drawing/2014/main" id="{FBDB0954-43C1-478C-8709-6D4E1E8B8129}"/>
              </a:ext>
            </a:extLst>
          </p:cNvPr>
          <p:cNvSpPr txBox="1"/>
          <p:nvPr/>
        </p:nvSpPr>
        <p:spPr>
          <a:xfrm>
            <a:off x="5708409" y="2270142"/>
            <a:ext cx="1942237" cy="770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Бот справляется с 8</a:t>
            </a:r>
            <a:b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из 10 вопросов </a:t>
            </a:r>
            <a:b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без помощи операторов</a:t>
            </a:r>
          </a:p>
        </p:txBody>
      </p:sp>
      <p:sp>
        <p:nvSpPr>
          <p:cNvPr id="53" name="TextBox 40">
            <a:extLst>
              <a:ext uri="{FF2B5EF4-FFF2-40B4-BE49-F238E27FC236}">
                <a16:creationId xmlns:a16="http://schemas.microsoft.com/office/drawing/2014/main" id="{BF4A3502-AC3D-47D5-B86F-8DE0F926B9D8}"/>
              </a:ext>
            </a:extLst>
          </p:cNvPr>
          <p:cNvSpPr txBox="1"/>
          <p:nvPr/>
        </p:nvSpPr>
        <p:spPr>
          <a:xfrm>
            <a:off x="5927982" y="3344051"/>
            <a:ext cx="1491255" cy="574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8</a:t>
            </a:r>
          </a:p>
        </p:txBody>
      </p:sp>
      <p:sp>
        <p:nvSpPr>
          <p:cNvPr id="54" name="TextBox 13">
            <a:extLst>
              <a:ext uri="{FF2B5EF4-FFF2-40B4-BE49-F238E27FC236}">
                <a16:creationId xmlns:a16="http://schemas.microsoft.com/office/drawing/2014/main" id="{5ABB350D-DD5C-45A0-A9BB-B936EDF6C27C}"/>
              </a:ext>
            </a:extLst>
          </p:cNvPr>
          <p:cNvSpPr txBox="1"/>
          <p:nvPr/>
        </p:nvSpPr>
        <p:spPr>
          <a:xfrm>
            <a:off x="5747371" y="3882277"/>
            <a:ext cx="1852475" cy="523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интеграций с системами </a:t>
            </a:r>
            <a:b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 платформами</a:t>
            </a:r>
          </a:p>
        </p:txBody>
      </p:sp>
      <p:sp>
        <p:nvSpPr>
          <p:cNvPr id="55" name="TextBox 40">
            <a:extLst>
              <a:ext uri="{FF2B5EF4-FFF2-40B4-BE49-F238E27FC236}">
                <a16:creationId xmlns:a16="http://schemas.microsoft.com/office/drawing/2014/main" id="{0AA859E2-9D18-4A59-B195-DF419770E17E}"/>
              </a:ext>
            </a:extLst>
          </p:cNvPr>
          <p:cNvSpPr txBox="1"/>
          <p:nvPr/>
        </p:nvSpPr>
        <p:spPr>
          <a:xfrm>
            <a:off x="5747371" y="4830840"/>
            <a:ext cx="1852475" cy="562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31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1 244 617</a:t>
            </a:r>
          </a:p>
        </p:txBody>
      </p:sp>
      <p:sp>
        <p:nvSpPr>
          <p:cNvPr id="56" name="TextBox 13">
            <a:extLst>
              <a:ext uri="{FF2B5EF4-FFF2-40B4-BE49-F238E27FC236}">
                <a16:creationId xmlns:a16="http://schemas.microsoft.com/office/drawing/2014/main" id="{DC1BD26B-9F9C-4CDD-9FC5-FBAA1B0D78CC}"/>
              </a:ext>
            </a:extLst>
          </p:cNvPr>
          <p:cNvSpPr txBox="1"/>
          <p:nvPr/>
        </p:nvSpPr>
        <p:spPr>
          <a:xfrm>
            <a:off x="5657609" y="5418857"/>
            <a:ext cx="1942237" cy="1016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Число ежемесячных сессий с ботом (авг’19).</a:t>
            </a:r>
          </a:p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Для сравнения: </a:t>
            </a:r>
            <a:b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</a:b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 январе 270 тыс.</a:t>
            </a:r>
          </a:p>
        </p:txBody>
      </p:sp>
      <p:sp>
        <p:nvSpPr>
          <p:cNvPr id="58" name="TextBox 15">
            <a:extLst>
              <a:ext uri="{FF2B5EF4-FFF2-40B4-BE49-F238E27FC236}">
                <a16:creationId xmlns:a16="http://schemas.microsoft.com/office/drawing/2014/main" id="{425B61FB-D209-450C-9B95-80C96380766A}"/>
              </a:ext>
            </a:extLst>
          </p:cNvPr>
          <p:cNvSpPr txBox="1"/>
          <p:nvPr/>
        </p:nvSpPr>
        <p:spPr>
          <a:xfrm>
            <a:off x="9543909" y="6599816"/>
            <a:ext cx="763988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видеоролик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59" name="Text Placeholder 1">
            <a:extLst>
              <a:ext uri="{FF2B5EF4-FFF2-40B4-BE49-F238E27FC236}">
                <a16:creationId xmlns:a16="http://schemas.microsoft.com/office/drawing/2014/main" id="{7E8ED4C3-9008-4A74-81E3-52161F0D05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Бот на сайте/в мессенджере</a:t>
            </a:r>
          </a:p>
        </p:txBody>
      </p:sp>
    </p:spTree>
    <p:extLst>
      <p:ext uri="{BB962C8B-B14F-4D97-AF65-F5344CB8AC3E}">
        <p14:creationId xmlns:p14="http://schemas.microsoft.com/office/powerpoint/2010/main" val="1877557284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39">
            <a:extLst>
              <a:ext uri="{FF2B5EF4-FFF2-40B4-BE49-F238E27FC236}">
                <a16:creationId xmlns:a16="http://schemas.microsoft.com/office/drawing/2014/main" id="{E318AB06-3531-4293-B3BF-0B6A76274416}"/>
              </a:ext>
            </a:extLst>
          </p:cNvPr>
          <p:cNvSpPr/>
          <p:nvPr/>
        </p:nvSpPr>
        <p:spPr>
          <a:xfrm>
            <a:off x="5338775" y="2587849"/>
            <a:ext cx="2032001" cy="177593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C6CE4AB-28AC-4A7B-9C79-95733E5C8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0760" y="1181049"/>
            <a:ext cx="2369182" cy="3530846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4F20BF-0F52-498A-B9AB-EE4AE5E7C5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Боты технической поддержки</a:t>
            </a: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682A9DD1-795B-41CB-92CC-3C8A3F10DE00}"/>
              </a:ext>
            </a:extLst>
          </p:cNvPr>
          <p:cNvSpPr txBox="1"/>
          <p:nvPr/>
        </p:nvSpPr>
        <p:spPr>
          <a:xfrm>
            <a:off x="1032351" y="1600131"/>
            <a:ext cx="3511839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Бот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на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сайте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и в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мессенджера</a:t>
            </a:r>
            <a:r>
              <a:rPr kumimoji="0" lang="ru-RU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х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5E0EC0C4-EF2E-405E-8E88-E27B42BC035F}"/>
              </a:ext>
            </a:extLst>
          </p:cNvPr>
          <p:cNvSpPr txBox="1"/>
          <p:nvPr/>
        </p:nvSpPr>
        <p:spPr>
          <a:xfrm>
            <a:off x="1032351" y="3010528"/>
            <a:ext cx="3624405" cy="1071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Снять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нагрузку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частотными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вопросами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с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операторов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-5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Выполнить скрипт или действие в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RPA</a:t>
            </a: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системы и предоставить пользователю ответ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-5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Ускорить процесс поддержки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-5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Повысить лояльность пользователей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CA045AC4-BD8B-4AE8-B901-0D63D11FBF13}"/>
              </a:ext>
            </a:extLst>
          </p:cNvPr>
          <p:cNvSpPr txBox="1"/>
          <p:nvPr/>
        </p:nvSpPr>
        <p:spPr>
          <a:xfrm>
            <a:off x="1032351" y="2575601"/>
            <a:ext cx="1852474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Задачи</a:t>
            </a:r>
          </a:p>
        </p:txBody>
      </p:sp>
      <p:pic>
        <p:nvPicPr>
          <p:cNvPr id="9" name="pointer-06.png" descr="pointer-06.png">
            <a:extLst>
              <a:ext uri="{FF2B5EF4-FFF2-40B4-BE49-F238E27FC236}">
                <a16:creationId xmlns:a16="http://schemas.microsoft.com/office/drawing/2014/main" id="{472E6F6C-66F7-4025-8E96-963B38638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51163" y="1756609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ointer-06.png" descr="pointer-06.png">
            <a:extLst>
              <a:ext uri="{FF2B5EF4-FFF2-40B4-BE49-F238E27FC236}">
                <a16:creationId xmlns:a16="http://schemas.microsoft.com/office/drawing/2014/main" id="{56654331-4D95-4B5A-BFBD-E79FE2624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51163" y="2705028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TextBox 13">
            <a:extLst>
              <a:ext uri="{FF2B5EF4-FFF2-40B4-BE49-F238E27FC236}">
                <a16:creationId xmlns:a16="http://schemas.microsoft.com/office/drawing/2014/main" id="{1037144A-C4F0-4BB9-9747-25C9F1BB72E5}"/>
              </a:ext>
            </a:extLst>
          </p:cNvPr>
          <p:cNvSpPr txBox="1"/>
          <p:nvPr/>
        </p:nvSpPr>
        <p:spPr>
          <a:xfrm>
            <a:off x="1030226" y="4786011"/>
            <a:ext cx="3849913" cy="1071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Понимает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простые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запросы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на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живом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языке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Помогает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в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удобном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формате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диалога</a:t>
            </a: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Интегрирован с внутренними системами или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RPA-</a:t>
            </a: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системами для выполнения простых задач.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Отвечает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на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типовые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вопросы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о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компании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F9D3CFE4-0713-4CA8-BFCC-4D82A99C49C3}"/>
              </a:ext>
            </a:extLst>
          </p:cNvPr>
          <p:cNvSpPr txBox="1"/>
          <p:nvPr/>
        </p:nvSpPr>
        <p:spPr>
          <a:xfrm>
            <a:off x="1030229" y="4363782"/>
            <a:ext cx="3628648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Что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умеет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бот-консультант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13" name="pointer-06.png" descr="pointer-06.png">
            <a:extLst>
              <a:ext uri="{FF2B5EF4-FFF2-40B4-BE49-F238E27FC236}">
                <a16:creationId xmlns:a16="http://schemas.microsoft.com/office/drawing/2014/main" id="{4B4063DB-01F6-4E55-BE77-01CC1E000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51163" y="4491953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TextBox 40">
            <a:extLst>
              <a:ext uri="{FF2B5EF4-FFF2-40B4-BE49-F238E27FC236}">
                <a16:creationId xmlns:a16="http://schemas.microsoft.com/office/drawing/2014/main" id="{2DB00D66-DFAE-4D62-9378-606121602495}"/>
              </a:ext>
            </a:extLst>
          </p:cNvPr>
          <p:cNvSpPr txBox="1"/>
          <p:nvPr/>
        </p:nvSpPr>
        <p:spPr>
          <a:xfrm>
            <a:off x="5632113" y="2792036"/>
            <a:ext cx="1491255" cy="665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3200" dirty="0">
                <a:solidFill>
                  <a:srgbClr val="FFFFFF"/>
                </a:solidFill>
                <a:latin typeface="Helvetica Neue"/>
              </a:rPr>
              <a:t>48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%</a:t>
            </a: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id="{82727B54-0E2B-45AA-A642-A67045602D9E}"/>
              </a:ext>
            </a:extLst>
          </p:cNvPr>
          <p:cNvSpPr txBox="1"/>
          <p:nvPr/>
        </p:nvSpPr>
        <p:spPr>
          <a:xfrm>
            <a:off x="5428539" y="3436449"/>
            <a:ext cx="1852475" cy="547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spc="-6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200" b="0" i="0" u="none" strike="noStrike" kern="0" cap="none" spc="-6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Автоматизации входящих запросов пользователей</a:t>
            </a:r>
            <a:endParaRPr kumimoji="0" sz="1200" b="0" i="0" u="none" strike="noStrike" kern="0" cap="none" spc="-6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pic>
        <p:nvPicPr>
          <p:cNvPr id="16" name="Picture 15" descr="Picture 29">
            <a:extLst>
              <a:ext uri="{FF2B5EF4-FFF2-40B4-BE49-F238E27FC236}">
                <a16:creationId xmlns:a16="http://schemas.microsoft.com/office/drawing/2014/main" id="{2C462856-7B65-4A27-AFE9-006DC7191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1547" y="2099034"/>
            <a:ext cx="337010" cy="3370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Picture 16" descr="Picture 2">
            <a:extLst>
              <a:ext uri="{FF2B5EF4-FFF2-40B4-BE49-F238E27FC236}">
                <a16:creationId xmlns:a16="http://schemas.microsoft.com/office/drawing/2014/main" id="{2F1E9C46-A7C6-47E9-BF49-0934D9AD1B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5871" y="2104099"/>
            <a:ext cx="304808" cy="304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cture 17" descr="Picture 5">
            <a:extLst>
              <a:ext uri="{FF2B5EF4-FFF2-40B4-BE49-F238E27FC236}">
                <a16:creationId xmlns:a16="http://schemas.microsoft.com/office/drawing/2014/main" id="{52DF9F30-D6D2-438F-83F5-B54A1D07BF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2982" y="2115134"/>
            <a:ext cx="304805" cy="30480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54C4620-2EA8-4402-A978-569C72873B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994" b="2873"/>
          <a:stretch/>
        </p:blipFill>
        <p:spPr>
          <a:xfrm>
            <a:off x="9954142" y="2575601"/>
            <a:ext cx="1852474" cy="3455761"/>
          </a:xfrm>
          <a:prstGeom prst="rect">
            <a:avLst/>
          </a:prstGeom>
        </p:spPr>
      </p:pic>
      <p:sp>
        <p:nvSpPr>
          <p:cNvPr id="24" name="Freeform 581">
            <a:extLst>
              <a:ext uri="{FF2B5EF4-FFF2-40B4-BE49-F238E27FC236}">
                <a16:creationId xmlns:a16="http://schemas.microsoft.com/office/drawing/2014/main" id="{D844E6AF-3E8E-4B21-B73D-97DA2EA77407}"/>
              </a:ext>
            </a:extLst>
          </p:cNvPr>
          <p:cNvSpPr>
            <a:spLocks noEditPoints="1"/>
          </p:cNvSpPr>
          <p:nvPr/>
        </p:nvSpPr>
        <p:spPr bwMode="auto">
          <a:xfrm>
            <a:off x="1977223" y="2104509"/>
            <a:ext cx="337010" cy="332232"/>
          </a:xfrm>
          <a:custGeom>
            <a:avLst/>
            <a:gdLst>
              <a:gd name="T0" fmla="*/ 152 w 188"/>
              <a:gd name="T1" fmla="*/ 33 h 188"/>
              <a:gd name="T2" fmla="*/ 33 w 188"/>
              <a:gd name="T3" fmla="*/ 35 h 188"/>
              <a:gd name="T4" fmla="*/ 35 w 188"/>
              <a:gd name="T5" fmla="*/ 155 h 188"/>
              <a:gd name="T6" fmla="*/ 155 w 188"/>
              <a:gd name="T7" fmla="*/ 152 h 188"/>
              <a:gd name="T8" fmla="*/ 152 w 188"/>
              <a:gd name="T9" fmla="*/ 33 h 188"/>
              <a:gd name="T10" fmla="*/ 151 w 188"/>
              <a:gd name="T11" fmla="*/ 148 h 188"/>
              <a:gd name="T12" fmla="*/ 40 w 188"/>
              <a:gd name="T13" fmla="*/ 151 h 188"/>
              <a:gd name="T14" fmla="*/ 37 w 188"/>
              <a:gd name="T15" fmla="*/ 40 h 188"/>
              <a:gd name="T16" fmla="*/ 148 w 188"/>
              <a:gd name="T17" fmla="*/ 37 h 188"/>
              <a:gd name="T18" fmla="*/ 151 w 188"/>
              <a:gd name="T19" fmla="*/ 148 h 188"/>
              <a:gd name="T20" fmla="*/ 127 w 188"/>
              <a:gd name="T21" fmla="*/ 94 h 188"/>
              <a:gd name="T22" fmla="*/ 128 w 188"/>
              <a:gd name="T23" fmla="*/ 101 h 188"/>
              <a:gd name="T24" fmla="*/ 137 w 188"/>
              <a:gd name="T25" fmla="*/ 110 h 188"/>
              <a:gd name="T26" fmla="*/ 140 w 188"/>
              <a:gd name="T27" fmla="*/ 115 h 188"/>
              <a:gd name="T28" fmla="*/ 138 w 188"/>
              <a:gd name="T29" fmla="*/ 120 h 188"/>
              <a:gd name="T30" fmla="*/ 124 w 188"/>
              <a:gd name="T31" fmla="*/ 120 h 188"/>
              <a:gd name="T32" fmla="*/ 116 w 188"/>
              <a:gd name="T33" fmla="*/ 117 h 188"/>
              <a:gd name="T34" fmla="*/ 110 w 188"/>
              <a:gd name="T35" fmla="*/ 111 h 188"/>
              <a:gd name="T36" fmla="*/ 108 w 188"/>
              <a:gd name="T37" fmla="*/ 109 h 188"/>
              <a:gd name="T38" fmla="*/ 103 w 188"/>
              <a:gd name="T39" fmla="*/ 110 h 188"/>
              <a:gd name="T40" fmla="*/ 102 w 188"/>
              <a:gd name="T41" fmla="*/ 116 h 188"/>
              <a:gd name="T42" fmla="*/ 97 w 188"/>
              <a:gd name="T43" fmla="*/ 120 h 188"/>
              <a:gd name="T44" fmla="*/ 78 w 188"/>
              <a:gd name="T45" fmla="*/ 116 h 188"/>
              <a:gd name="T46" fmla="*/ 65 w 188"/>
              <a:gd name="T47" fmla="*/ 104 h 188"/>
              <a:gd name="T48" fmla="*/ 48 w 188"/>
              <a:gd name="T49" fmla="*/ 73 h 188"/>
              <a:gd name="T50" fmla="*/ 50 w 188"/>
              <a:gd name="T51" fmla="*/ 69 h 188"/>
              <a:gd name="T52" fmla="*/ 63 w 188"/>
              <a:gd name="T53" fmla="*/ 69 h 188"/>
              <a:gd name="T54" fmla="*/ 67 w 188"/>
              <a:gd name="T55" fmla="*/ 72 h 188"/>
              <a:gd name="T56" fmla="*/ 76 w 188"/>
              <a:gd name="T57" fmla="*/ 89 h 188"/>
              <a:gd name="T58" fmla="*/ 80 w 188"/>
              <a:gd name="T59" fmla="*/ 93 h 188"/>
              <a:gd name="T60" fmla="*/ 83 w 188"/>
              <a:gd name="T61" fmla="*/ 92 h 188"/>
              <a:gd name="T62" fmla="*/ 84 w 188"/>
              <a:gd name="T63" fmla="*/ 88 h 188"/>
              <a:gd name="T64" fmla="*/ 84 w 188"/>
              <a:gd name="T65" fmla="*/ 76 h 188"/>
              <a:gd name="T66" fmla="*/ 79 w 188"/>
              <a:gd name="T67" fmla="*/ 71 h 188"/>
              <a:gd name="T68" fmla="*/ 79 w 188"/>
              <a:gd name="T69" fmla="*/ 70 h 188"/>
              <a:gd name="T70" fmla="*/ 83 w 188"/>
              <a:gd name="T71" fmla="*/ 67 h 188"/>
              <a:gd name="T72" fmla="*/ 98 w 188"/>
              <a:gd name="T73" fmla="*/ 67 h 188"/>
              <a:gd name="T74" fmla="*/ 102 w 188"/>
              <a:gd name="T75" fmla="*/ 71 h 188"/>
              <a:gd name="T76" fmla="*/ 102 w 188"/>
              <a:gd name="T77" fmla="*/ 89 h 188"/>
              <a:gd name="T78" fmla="*/ 104 w 188"/>
              <a:gd name="T79" fmla="*/ 93 h 188"/>
              <a:gd name="T80" fmla="*/ 107 w 188"/>
              <a:gd name="T81" fmla="*/ 91 h 188"/>
              <a:gd name="T82" fmla="*/ 115 w 188"/>
              <a:gd name="T83" fmla="*/ 78 h 188"/>
              <a:gd name="T84" fmla="*/ 118 w 188"/>
              <a:gd name="T85" fmla="*/ 72 h 188"/>
              <a:gd name="T86" fmla="*/ 122 w 188"/>
              <a:gd name="T87" fmla="*/ 69 h 188"/>
              <a:gd name="T88" fmla="*/ 137 w 188"/>
              <a:gd name="T89" fmla="*/ 69 h 188"/>
              <a:gd name="T90" fmla="*/ 138 w 188"/>
              <a:gd name="T91" fmla="*/ 69 h 188"/>
              <a:gd name="T92" fmla="*/ 140 w 188"/>
              <a:gd name="T93" fmla="*/ 73 h 188"/>
              <a:gd name="T94" fmla="*/ 134 w 188"/>
              <a:gd name="T95" fmla="*/ 83 h 188"/>
              <a:gd name="T96" fmla="*/ 127 w 188"/>
              <a:gd name="T97" fmla="*/ 94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88" h="188">
                <a:moveTo>
                  <a:pt x="152" y="33"/>
                </a:moveTo>
                <a:cubicBezTo>
                  <a:pt x="119" y="0"/>
                  <a:pt x="65" y="1"/>
                  <a:pt x="33" y="35"/>
                </a:cubicBezTo>
                <a:cubicBezTo>
                  <a:pt x="0" y="69"/>
                  <a:pt x="1" y="123"/>
                  <a:pt x="35" y="155"/>
                </a:cubicBezTo>
                <a:cubicBezTo>
                  <a:pt x="69" y="188"/>
                  <a:pt x="123" y="186"/>
                  <a:pt x="155" y="152"/>
                </a:cubicBezTo>
                <a:cubicBezTo>
                  <a:pt x="188" y="119"/>
                  <a:pt x="186" y="65"/>
                  <a:pt x="152" y="33"/>
                </a:cubicBezTo>
                <a:close/>
                <a:moveTo>
                  <a:pt x="151" y="148"/>
                </a:moveTo>
                <a:cubicBezTo>
                  <a:pt x="121" y="180"/>
                  <a:pt x="71" y="181"/>
                  <a:pt x="40" y="151"/>
                </a:cubicBezTo>
                <a:cubicBezTo>
                  <a:pt x="8" y="121"/>
                  <a:pt x="7" y="71"/>
                  <a:pt x="37" y="40"/>
                </a:cubicBezTo>
                <a:cubicBezTo>
                  <a:pt x="67" y="8"/>
                  <a:pt x="117" y="7"/>
                  <a:pt x="148" y="37"/>
                </a:cubicBezTo>
                <a:cubicBezTo>
                  <a:pt x="180" y="67"/>
                  <a:pt x="181" y="117"/>
                  <a:pt x="151" y="148"/>
                </a:cubicBezTo>
                <a:close/>
                <a:moveTo>
                  <a:pt x="127" y="94"/>
                </a:moveTo>
                <a:cubicBezTo>
                  <a:pt x="125" y="97"/>
                  <a:pt x="125" y="98"/>
                  <a:pt x="128" y="101"/>
                </a:cubicBezTo>
                <a:cubicBezTo>
                  <a:pt x="131" y="104"/>
                  <a:pt x="134" y="107"/>
                  <a:pt x="137" y="110"/>
                </a:cubicBezTo>
                <a:cubicBezTo>
                  <a:pt x="138" y="112"/>
                  <a:pt x="139" y="113"/>
                  <a:pt x="140" y="115"/>
                </a:cubicBezTo>
                <a:cubicBezTo>
                  <a:pt x="141" y="117"/>
                  <a:pt x="140" y="120"/>
                  <a:pt x="138" y="120"/>
                </a:cubicBezTo>
                <a:cubicBezTo>
                  <a:pt x="124" y="120"/>
                  <a:pt x="124" y="120"/>
                  <a:pt x="124" y="120"/>
                </a:cubicBezTo>
                <a:cubicBezTo>
                  <a:pt x="121" y="121"/>
                  <a:pt x="118" y="119"/>
                  <a:pt x="116" y="117"/>
                </a:cubicBezTo>
                <a:cubicBezTo>
                  <a:pt x="114" y="115"/>
                  <a:pt x="112" y="113"/>
                  <a:pt x="110" y="111"/>
                </a:cubicBezTo>
                <a:cubicBezTo>
                  <a:pt x="109" y="110"/>
                  <a:pt x="109" y="109"/>
                  <a:pt x="108" y="109"/>
                </a:cubicBezTo>
                <a:cubicBezTo>
                  <a:pt x="106" y="107"/>
                  <a:pt x="104" y="108"/>
                  <a:pt x="103" y="110"/>
                </a:cubicBezTo>
                <a:cubicBezTo>
                  <a:pt x="102" y="112"/>
                  <a:pt x="102" y="114"/>
                  <a:pt x="102" y="116"/>
                </a:cubicBezTo>
                <a:cubicBezTo>
                  <a:pt x="102" y="119"/>
                  <a:pt x="101" y="120"/>
                  <a:pt x="97" y="120"/>
                </a:cubicBezTo>
                <a:cubicBezTo>
                  <a:pt x="91" y="121"/>
                  <a:pt x="84" y="120"/>
                  <a:pt x="78" y="116"/>
                </a:cubicBezTo>
                <a:cubicBezTo>
                  <a:pt x="73" y="113"/>
                  <a:pt x="69" y="109"/>
                  <a:pt x="65" y="104"/>
                </a:cubicBezTo>
                <a:cubicBezTo>
                  <a:pt x="58" y="94"/>
                  <a:pt x="53" y="84"/>
                  <a:pt x="48" y="73"/>
                </a:cubicBezTo>
                <a:cubicBezTo>
                  <a:pt x="47" y="71"/>
                  <a:pt x="47" y="69"/>
                  <a:pt x="50" y="69"/>
                </a:cubicBezTo>
                <a:cubicBezTo>
                  <a:pt x="55" y="69"/>
                  <a:pt x="59" y="69"/>
                  <a:pt x="63" y="69"/>
                </a:cubicBezTo>
                <a:cubicBezTo>
                  <a:pt x="65" y="69"/>
                  <a:pt x="66" y="70"/>
                  <a:pt x="67" y="72"/>
                </a:cubicBezTo>
                <a:cubicBezTo>
                  <a:pt x="70" y="78"/>
                  <a:pt x="72" y="84"/>
                  <a:pt x="76" y="89"/>
                </a:cubicBezTo>
                <a:cubicBezTo>
                  <a:pt x="77" y="90"/>
                  <a:pt x="78" y="92"/>
                  <a:pt x="80" y="93"/>
                </a:cubicBezTo>
                <a:cubicBezTo>
                  <a:pt x="81" y="94"/>
                  <a:pt x="82" y="93"/>
                  <a:pt x="83" y="92"/>
                </a:cubicBezTo>
                <a:cubicBezTo>
                  <a:pt x="84" y="90"/>
                  <a:pt x="84" y="89"/>
                  <a:pt x="84" y="88"/>
                </a:cubicBezTo>
                <a:cubicBezTo>
                  <a:pt x="84" y="84"/>
                  <a:pt x="84" y="80"/>
                  <a:pt x="84" y="76"/>
                </a:cubicBezTo>
                <a:cubicBezTo>
                  <a:pt x="83" y="73"/>
                  <a:pt x="82" y="72"/>
                  <a:pt x="79" y="71"/>
                </a:cubicBezTo>
                <a:cubicBezTo>
                  <a:pt x="78" y="71"/>
                  <a:pt x="78" y="70"/>
                  <a:pt x="79" y="70"/>
                </a:cubicBezTo>
                <a:cubicBezTo>
                  <a:pt x="80" y="68"/>
                  <a:pt x="81" y="67"/>
                  <a:pt x="83" y="67"/>
                </a:cubicBezTo>
                <a:cubicBezTo>
                  <a:pt x="98" y="67"/>
                  <a:pt x="98" y="67"/>
                  <a:pt x="98" y="67"/>
                </a:cubicBezTo>
                <a:cubicBezTo>
                  <a:pt x="101" y="68"/>
                  <a:pt x="101" y="69"/>
                  <a:pt x="102" y="71"/>
                </a:cubicBezTo>
                <a:cubicBezTo>
                  <a:pt x="102" y="89"/>
                  <a:pt x="102" y="89"/>
                  <a:pt x="102" y="89"/>
                </a:cubicBezTo>
                <a:cubicBezTo>
                  <a:pt x="102" y="89"/>
                  <a:pt x="102" y="92"/>
                  <a:pt x="104" y="93"/>
                </a:cubicBezTo>
                <a:cubicBezTo>
                  <a:pt x="105" y="93"/>
                  <a:pt x="106" y="92"/>
                  <a:pt x="107" y="91"/>
                </a:cubicBezTo>
                <a:cubicBezTo>
                  <a:pt x="111" y="88"/>
                  <a:pt x="113" y="83"/>
                  <a:pt x="115" y="78"/>
                </a:cubicBezTo>
                <a:cubicBezTo>
                  <a:pt x="117" y="76"/>
                  <a:pt x="117" y="74"/>
                  <a:pt x="118" y="72"/>
                </a:cubicBezTo>
                <a:cubicBezTo>
                  <a:pt x="119" y="70"/>
                  <a:pt x="120" y="69"/>
                  <a:pt x="122" y="69"/>
                </a:cubicBezTo>
                <a:cubicBezTo>
                  <a:pt x="137" y="69"/>
                  <a:pt x="137" y="69"/>
                  <a:pt x="137" y="69"/>
                </a:cubicBezTo>
                <a:cubicBezTo>
                  <a:pt x="137" y="69"/>
                  <a:pt x="137" y="69"/>
                  <a:pt x="138" y="69"/>
                </a:cubicBezTo>
                <a:cubicBezTo>
                  <a:pt x="140" y="70"/>
                  <a:pt x="141" y="71"/>
                  <a:pt x="140" y="73"/>
                </a:cubicBezTo>
                <a:cubicBezTo>
                  <a:pt x="139" y="77"/>
                  <a:pt x="137" y="80"/>
                  <a:pt x="134" y="83"/>
                </a:cubicBezTo>
                <a:cubicBezTo>
                  <a:pt x="132" y="87"/>
                  <a:pt x="129" y="90"/>
                  <a:pt x="127" y="9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5" name="Freeform 569">
            <a:extLst>
              <a:ext uri="{FF2B5EF4-FFF2-40B4-BE49-F238E27FC236}">
                <a16:creationId xmlns:a16="http://schemas.microsoft.com/office/drawing/2014/main" id="{3F542F25-4A54-4461-B72A-A8D675CBE96B}"/>
              </a:ext>
            </a:extLst>
          </p:cNvPr>
          <p:cNvSpPr>
            <a:spLocks noEditPoints="1"/>
          </p:cNvSpPr>
          <p:nvPr/>
        </p:nvSpPr>
        <p:spPr bwMode="auto">
          <a:xfrm>
            <a:off x="1500766" y="2104509"/>
            <a:ext cx="335789" cy="332232"/>
          </a:xfrm>
          <a:custGeom>
            <a:avLst/>
            <a:gdLst>
              <a:gd name="T0" fmla="*/ 134 w 187"/>
              <a:gd name="T1" fmla="*/ 58 h 188"/>
              <a:gd name="T2" fmla="*/ 134 w 187"/>
              <a:gd name="T3" fmla="*/ 130 h 188"/>
              <a:gd name="T4" fmla="*/ 129 w 187"/>
              <a:gd name="T5" fmla="*/ 135 h 188"/>
              <a:gd name="T6" fmla="*/ 109 w 187"/>
              <a:gd name="T7" fmla="*/ 135 h 188"/>
              <a:gd name="T8" fmla="*/ 109 w 187"/>
              <a:gd name="T9" fmla="*/ 103 h 188"/>
              <a:gd name="T10" fmla="*/ 119 w 187"/>
              <a:gd name="T11" fmla="*/ 103 h 188"/>
              <a:gd name="T12" fmla="*/ 121 w 187"/>
              <a:gd name="T13" fmla="*/ 91 h 188"/>
              <a:gd name="T14" fmla="*/ 109 w 187"/>
              <a:gd name="T15" fmla="*/ 91 h 188"/>
              <a:gd name="T16" fmla="*/ 109 w 187"/>
              <a:gd name="T17" fmla="*/ 83 h 188"/>
              <a:gd name="T18" fmla="*/ 115 w 187"/>
              <a:gd name="T19" fmla="*/ 77 h 188"/>
              <a:gd name="T20" fmla="*/ 121 w 187"/>
              <a:gd name="T21" fmla="*/ 77 h 188"/>
              <a:gd name="T22" fmla="*/ 121 w 187"/>
              <a:gd name="T23" fmla="*/ 66 h 188"/>
              <a:gd name="T24" fmla="*/ 112 w 187"/>
              <a:gd name="T25" fmla="*/ 66 h 188"/>
              <a:gd name="T26" fmla="*/ 96 w 187"/>
              <a:gd name="T27" fmla="*/ 82 h 188"/>
              <a:gd name="T28" fmla="*/ 96 w 187"/>
              <a:gd name="T29" fmla="*/ 91 h 188"/>
              <a:gd name="T30" fmla="*/ 85 w 187"/>
              <a:gd name="T31" fmla="*/ 91 h 188"/>
              <a:gd name="T32" fmla="*/ 85 w 187"/>
              <a:gd name="T33" fmla="*/ 103 h 188"/>
              <a:gd name="T34" fmla="*/ 96 w 187"/>
              <a:gd name="T35" fmla="*/ 103 h 188"/>
              <a:gd name="T36" fmla="*/ 96 w 187"/>
              <a:gd name="T37" fmla="*/ 135 h 188"/>
              <a:gd name="T38" fmla="*/ 57 w 187"/>
              <a:gd name="T39" fmla="*/ 135 h 188"/>
              <a:gd name="T40" fmla="*/ 53 w 187"/>
              <a:gd name="T41" fmla="*/ 130 h 188"/>
              <a:gd name="T42" fmla="*/ 53 w 187"/>
              <a:gd name="T43" fmla="*/ 58 h 188"/>
              <a:gd name="T44" fmla="*/ 57 w 187"/>
              <a:gd name="T45" fmla="*/ 53 h 188"/>
              <a:gd name="T46" fmla="*/ 129 w 187"/>
              <a:gd name="T47" fmla="*/ 53 h 188"/>
              <a:gd name="T48" fmla="*/ 134 w 187"/>
              <a:gd name="T49" fmla="*/ 58 h 188"/>
              <a:gd name="T50" fmla="*/ 155 w 187"/>
              <a:gd name="T51" fmla="*/ 153 h 188"/>
              <a:gd name="T52" fmla="*/ 35 w 187"/>
              <a:gd name="T53" fmla="*/ 155 h 188"/>
              <a:gd name="T54" fmla="*/ 32 w 187"/>
              <a:gd name="T55" fmla="*/ 35 h 188"/>
              <a:gd name="T56" fmla="*/ 152 w 187"/>
              <a:gd name="T57" fmla="*/ 33 h 188"/>
              <a:gd name="T58" fmla="*/ 155 w 187"/>
              <a:gd name="T59" fmla="*/ 153 h 188"/>
              <a:gd name="T60" fmla="*/ 148 w 187"/>
              <a:gd name="T61" fmla="*/ 37 h 188"/>
              <a:gd name="T62" fmla="*/ 36 w 187"/>
              <a:gd name="T63" fmla="*/ 40 h 188"/>
              <a:gd name="T64" fmla="*/ 39 w 187"/>
              <a:gd name="T65" fmla="*/ 151 h 188"/>
              <a:gd name="T66" fmla="*/ 150 w 187"/>
              <a:gd name="T67" fmla="*/ 148 h 188"/>
              <a:gd name="T68" fmla="*/ 148 w 187"/>
              <a:gd name="T69" fmla="*/ 37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7" h="188">
                <a:moveTo>
                  <a:pt x="134" y="58"/>
                </a:moveTo>
                <a:cubicBezTo>
                  <a:pt x="134" y="130"/>
                  <a:pt x="134" y="130"/>
                  <a:pt x="134" y="130"/>
                </a:cubicBezTo>
                <a:cubicBezTo>
                  <a:pt x="134" y="133"/>
                  <a:pt x="132" y="135"/>
                  <a:pt x="129" y="135"/>
                </a:cubicBezTo>
                <a:cubicBezTo>
                  <a:pt x="109" y="135"/>
                  <a:pt x="109" y="135"/>
                  <a:pt x="109" y="135"/>
                </a:cubicBezTo>
                <a:cubicBezTo>
                  <a:pt x="109" y="103"/>
                  <a:pt x="109" y="103"/>
                  <a:pt x="109" y="103"/>
                </a:cubicBezTo>
                <a:cubicBezTo>
                  <a:pt x="119" y="103"/>
                  <a:pt x="119" y="103"/>
                  <a:pt x="119" y="103"/>
                </a:cubicBezTo>
                <a:cubicBezTo>
                  <a:pt x="121" y="91"/>
                  <a:pt x="121" y="91"/>
                  <a:pt x="121" y="91"/>
                </a:cubicBezTo>
                <a:cubicBezTo>
                  <a:pt x="109" y="91"/>
                  <a:pt x="109" y="91"/>
                  <a:pt x="109" y="91"/>
                </a:cubicBezTo>
                <a:cubicBezTo>
                  <a:pt x="109" y="83"/>
                  <a:pt x="109" y="83"/>
                  <a:pt x="109" y="83"/>
                </a:cubicBezTo>
                <a:cubicBezTo>
                  <a:pt x="109" y="79"/>
                  <a:pt x="110" y="77"/>
                  <a:pt x="115" y="77"/>
                </a:cubicBezTo>
                <a:cubicBezTo>
                  <a:pt x="121" y="77"/>
                  <a:pt x="121" y="77"/>
                  <a:pt x="121" y="77"/>
                </a:cubicBezTo>
                <a:cubicBezTo>
                  <a:pt x="121" y="66"/>
                  <a:pt x="121" y="66"/>
                  <a:pt x="121" y="66"/>
                </a:cubicBezTo>
                <a:cubicBezTo>
                  <a:pt x="120" y="66"/>
                  <a:pt x="116" y="66"/>
                  <a:pt x="112" y="66"/>
                </a:cubicBezTo>
                <a:cubicBezTo>
                  <a:pt x="102" y="66"/>
                  <a:pt x="96" y="71"/>
                  <a:pt x="96" y="82"/>
                </a:cubicBezTo>
                <a:cubicBezTo>
                  <a:pt x="96" y="91"/>
                  <a:pt x="96" y="91"/>
                  <a:pt x="96" y="91"/>
                </a:cubicBezTo>
                <a:cubicBezTo>
                  <a:pt x="85" y="91"/>
                  <a:pt x="85" y="91"/>
                  <a:pt x="85" y="91"/>
                </a:cubicBezTo>
                <a:cubicBezTo>
                  <a:pt x="85" y="103"/>
                  <a:pt x="85" y="103"/>
                  <a:pt x="85" y="103"/>
                </a:cubicBezTo>
                <a:cubicBezTo>
                  <a:pt x="96" y="103"/>
                  <a:pt x="96" y="103"/>
                  <a:pt x="96" y="103"/>
                </a:cubicBezTo>
                <a:cubicBezTo>
                  <a:pt x="96" y="135"/>
                  <a:pt x="96" y="135"/>
                  <a:pt x="96" y="135"/>
                </a:cubicBezTo>
                <a:cubicBezTo>
                  <a:pt x="57" y="135"/>
                  <a:pt x="57" y="135"/>
                  <a:pt x="57" y="135"/>
                </a:cubicBezTo>
                <a:cubicBezTo>
                  <a:pt x="55" y="135"/>
                  <a:pt x="53" y="133"/>
                  <a:pt x="53" y="130"/>
                </a:cubicBezTo>
                <a:cubicBezTo>
                  <a:pt x="53" y="58"/>
                  <a:pt x="53" y="58"/>
                  <a:pt x="53" y="58"/>
                </a:cubicBezTo>
                <a:cubicBezTo>
                  <a:pt x="53" y="55"/>
                  <a:pt x="55" y="53"/>
                  <a:pt x="57" y="53"/>
                </a:cubicBezTo>
                <a:cubicBezTo>
                  <a:pt x="129" y="53"/>
                  <a:pt x="129" y="53"/>
                  <a:pt x="129" y="53"/>
                </a:cubicBezTo>
                <a:cubicBezTo>
                  <a:pt x="132" y="53"/>
                  <a:pt x="134" y="55"/>
                  <a:pt x="134" y="58"/>
                </a:cubicBezTo>
                <a:close/>
                <a:moveTo>
                  <a:pt x="155" y="153"/>
                </a:moveTo>
                <a:cubicBezTo>
                  <a:pt x="122" y="186"/>
                  <a:pt x="69" y="188"/>
                  <a:pt x="35" y="155"/>
                </a:cubicBezTo>
                <a:cubicBezTo>
                  <a:pt x="1" y="123"/>
                  <a:pt x="0" y="69"/>
                  <a:pt x="32" y="35"/>
                </a:cubicBezTo>
                <a:cubicBezTo>
                  <a:pt x="64" y="2"/>
                  <a:pt x="118" y="0"/>
                  <a:pt x="152" y="33"/>
                </a:cubicBezTo>
                <a:cubicBezTo>
                  <a:pt x="186" y="65"/>
                  <a:pt x="187" y="119"/>
                  <a:pt x="155" y="153"/>
                </a:cubicBezTo>
                <a:close/>
                <a:moveTo>
                  <a:pt x="148" y="37"/>
                </a:moveTo>
                <a:cubicBezTo>
                  <a:pt x="116" y="7"/>
                  <a:pt x="66" y="8"/>
                  <a:pt x="36" y="40"/>
                </a:cubicBezTo>
                <a:cubicBezTo>
                  <a:pt x="6" y="71"/>
                  <a:pt x="8" y="121"/>
                  <a:pt x="39" y="151"/>
                </a:cubicBezTo>
                <a:cubicBezTo>
                  <a:pt x="70" y="181"/>
                  <a:pt x="120" y="180"/>
                  <a:pt x="150" y="148"/>
                </a:cubicBezTo>
                <a:cubicBezTo>
                  <a:pt x="180" y="117"/>
                  <a:pt x="179" y="67"/>
                  <a:pt x="148" y="3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737794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Голосовые ассистенты</a:t>
            </a:r>
          </a:p>
          <a:p>
            <a:endParaRPr lang="ru-RU" dirty="0"/>
          </a:p>
        </p:txBody>
      </p:sp>
      <p:sp>
        <p:nvSpPr>
          <p:cNvPr id="4" name="Freeform 104">
            <a:extLst>
              <a:ext uri="{FF2B5EF4-FFF2-40B4-BE49-F238E27FC236}">
                <a16:creationId xmlns:a16="http://schemas.microsoft.com/office/drawing/2014/main" id="{D27C168D-FF89-4A37-AAD6-35618F4A411A}"/>
              </a:ext>
            </a:extLst>
          </p:cNvPr>
          <p:cNvSpPr>
            <a:spLocks noEditPoints="1"/>
          </p:cNvSpPr>
          <p:nvPr/>
        </p:nvSpPr>
        <p:spPr bwMode="auto">
          <a:xfrm>
            <a:off x="2323098" y="2742500"/>
            <a:ext cx="1035922" cy="2407997"/>
          </a:xfrm>
          <a:custGeom>
            <a:avLst/>
            <a:gdLst>
              <a:gd name="T0" fmla="*/ 24 w 107"/>
              <a:gd name="T1" fmla="*/ 81 h 285"/>
              <a:gd name="T2" fmla="*/ 21 w 107"/>
              <a:gd name="T3" fmla="*/ 81 h 285"/>
              <a:gd name="T4" fmla="*/ 11 w 107"/>
              <a:gd name="T5" fmla="*/ 92 h 285"/>
              <a:gd name="T6" fmla="*/ 11 w 107"/>
              <a:gd name="T7" fmla="*/ 94 h 285"/>
              <a:gd name="T8" fmla="*/ 17 w 107"/>
              <a:gd name="T9" fmla="*/ 176 h 285"/>
              <a:gd name="T10" fmla="*/ 28 w 107"/>
              <a:gd name="T11" fmla="*/ 176 h 285"/>
              <a:gd name="T12" fmla="*/ 34 w 107"/>
              <a:gd name="T13" fmla="*/ 176 h 285"/>
              <a:gd name="T14" fmla="*/ 34 w 107"/>
              <a:gd name="T15" fmla="*/ 181 h 285"/>
              <a:gd name="T16" fmla="*/ 41 w 107"/>
              <a:gd name="T17" fmla="*/ 274 h 285"/>
              <a:gd name="T18" fmla="*/ 67 w 107"/>
              <a:gd name="T19" fmla="*/ 274 h 285"/>
              <a:gd name="T20" fmla="*/ 73 w 107"/>
              <a:gd name="T21" fmla="*/ 181 h 285"/>
              <a:gd name="T22" fmla="*/ 74 w 107"/>
              <a:gd name="T23" fmla="*/ 176 h 285"/>
              <a:gd name="T24" fmla="*/ 79 w 107"/>
              <a:gd name="T25" fmla="*/ 176 h 285"/>
              <a:gd name="T26" fmla="*/ 90 w 107"/>
              <a:gd name="T27" fmla="*/ 176 h 285"/>
              <a:gd name="T28" fmla="*/ 96 w 107"/>
              <a:gd name="T29" fmla="*/ 94 h 285"/>
              <a:gd name="T30" fmla="*/ 84 w 107"/>
              <a:gd name="T31" fmla="*/ 81 h 285"/>
              <a:gd name="T32" fmla="*/ 76 w 107"/>
              <a:gd name="T33" fmla="*/ 81 h 285"/>
              <a:gd name="T34" fmla="*/ 58 w 107"/>
              <a:gd name="T35" fmla="*/ 105 h 285"/>
              <a:gd name="T36" fmla="*/ 54 w 107"/>
              <a:gd name="T37" fmla="*/ 111 h 285"/>
              <a:gd name="T38" fmla="*/ 49 w 107"/>
              <a:gd name="T39" fmla="*/ 105 h 285"/>
              <a:gd name="T40" fmla="*/ 31 w 107"/>
              <a:gd name="T41" fmla="*/ 81 h 285"/>
              <a:gd name="T42" fmla="*/ 24 w 107"/>
              <a:gd name="T43" fmla="*/ 81 h 285"/>
              <a:gd name="T44" fmla="*/ 20 w 107"/>
              <a:gd name="T45" fmla="*/ 70 h 285"/>
              <a:gd name="T46" fmla="*/ 24 w 107"/>
              <a:gd name="T47" fmla="*/ 70 h 285"/>
              <a:gd name="T48" fmla="*/ 34 w 107"/>
              <a:gd name="T49" fmla="*/ 70 h 285"/>
              <a:gd name="T50" fmla="*/ 37 w 107"/>
              <a:gd name="T51" fmla="*/ 70 h 285"/>
              <a:gd name="T52" fmla="*/ 38 w 107"/>
              <a:gd name="T53" fmla="*/ 72 h 285"/>
              <a:gd name="T54" fmla="*/ 54 w 107"/>
              <a:gd name="T55" fmla="*/ 92 h 285"/>
              <a:gd name="T56" fmla="*/ 69 w 107"/>
              <a:gd name="T57" fmla="*/ 72 h 285"/>
              <a:gd name="T58" fmla="*/ 70 w 107"/>
              <a:gd name="T59" fmla="*/ 70 h 285"/>
              <a:gd name="T60" fmla="*/ 73 w 107"/>
              <a:gd name="T61" fmla="*/ 70 h 285"/>
              <a:gd name="T62" fmla="*/ 84 w 107"/>
              <a:gd name="T63" fmla="*/ 70 h 285"/>
              <a:gd name="T64" fmla="*/ 107 w 107"/>
              <a:gd name="T65" fmla="*/ 92 h 285"/>
              <a:gd name="T66" fmla="*/ 107 w 107"/>
              <a:gd name="T67" fmla="*/ 95 h 285"/>
              <a:gd name="T68" fmla="*/ 101 w 107"/>
              <a:gd name="T69" fmla="*/ 182 h 285"/>
              <a:gd name="T70" fmla="*/ 100 w 107"/>
              <a:gd name="T71" fmla="*/ 187 h 285"/>
              <a:gd name="T72" fmla="*/ 95 w 107"/>
              <a:gd name="T73" fmla="*/ 187 h 285"/>
              <a:gd name="T74" fmla="*/ 84 w 107"/>
              <a:gd name="T75" fmla="*/ 187 h 285"/>
              <a:gd name="T76" fmla="*/ 77 w 107"/>
              <a:gd name="T77" fmla="*/ 280 h 285"/>
              <a:gd name="T78" fmla="*/ 77 w 107"/>
              <a:gd name="T79" fmla="*/ 285 h 285"/>
              <a:gd name="T80" fmla="*/ 72 w 107"/>
              <a:gd name="T81" fmla="*/ 285 h 285"/>
              <a:gd name="T82" fmla="*/ 35 w 107"/>
              <a:gd name="T83" fmla="*/ 285 h 285"/>
              <a:gd name="T84" fmla="*/ 30 w 107"/>
              <a:gd name="T85" fmla="*/ 285 h 285"/>
              <a:gd name="T86" fmla="*/ 30 w 107"/>
              <a:gd name="T87" fmla="*/ 280 h 285"/>
              <a:gd name="T88" fmla="*/ 23 w 107"/>
              <a:gd name="T89" fmla="*/ 187 h 285"/>
              <a:gd name="T90" fmla="*/ 12 w 107"/>
              <a:gd name="T91" fmla="*/ 187 h 285"/>
              <a:gd name="T92" fmla="*/ 7 w 107"/>
              <a:gd name="T93" fmla="*/ 187 h 285"/>
              <a:gd name="T94" fmla="*/ 7 w 107"/>
              <a:gd name="T95" fmla="*/ 182 h 285"/>
              <a:gd name="T96" fmla="*/ 0 w 107"/>
              <a:gd name="T97" fmla="*/ 95 h 285"/>
              <a:gd name="T98" fmla="*/ 0 w 107"/>
              <a:gd name="T99" fmla="*/ 92 h 285"/>
              <a:gd name="T100" fmla="*/ 20 w 107"/>
              <a:gd name="T101" fmla="*/ 70 h 285"/>
              <a:gd name="T102" fmla="*/ 54 w 107"/>
              <a:gd name="T103" fmla="*/ 56 h 285"/>
              <a:gd name="T104" fmla="*/ 76 w 107"/>
              <a:gd name="T105" fmla="*/ 33 h 285"/>
              <a:gd name="T106" fmla="*/ 54 w 107"/>
              <a:gd name="T107" fmla="*/ 11 h 285"/>
              <a:gd name="T108" fmla="*/ 31 w 107"/>
              <a:gd name="T109" fmla="*/ 33 h 285"/>
              <a:gd name="T110" fmla="*/ 54 w 107"/>
              <a:gd name="T111" fmla="*/ 56 h 285"/>
              <a:gd name="T112" fmla="*/ 54 w 107"/>
              <a:gd name="T113" fmla="*/ 67 h 285"/>
              <a:gd name="T114" fmla="*/ 20 w 107"/>
              <a:gd name="T115" fmla="*/ 33 h 285"/>
              <a:gd name="T116" fmla="*/ 54 w 107"/>
              <a:gd name="T117" fmla="*/ 0 h 285"/>
              <a:gd name="T118" fmla="*/ 87 w 107"/>
              <a:gd name="T119" fmla="*/ 33 h 285"/>
              <a:gd name="T120" fmla="*/ 54 w 107"/>
              <a:gd name="T121" fmla="*/ 67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7" h="285">
                <a:moveTo>
                  <a:pt x="24" y="81"/>
                </a:moveTo>
                <a:cubicBezTo>
                  <a:pt x="23" y="81"/>
                  <a:pt x="22" y="81"/>
                  <a:pt x="21" y="81"/>
                </a:cubicBezTo>
                <a:cubicBezTo>
                  <a:pt x="14" y="82"/>
                  <a:pt x="11" y="85"/>
                  <a:pt x="11" y="92"/>
                </a:cubicBezTo>
                <a:cubicBezTo>
                  <a:pt x="11" y="93"/>
                  <a:pt x="11" y="94"/>
                  <a:pt x="11" y="94"/>
                </a:cubicBezTo>
                <a:cubicBezTo>
                  <a:pt x="17" y="176"/>
                  <a:pt x="17" y="176"/>
                  <a:pt x="17" y="176"/>
                </a:cubicBezTo>
                <a:cubicBezTo>
                  <a:pt x="28" y="176"/>
                  <a:pt x="28" y="176"/>
                  <a:pt x="28" y="176"/>
                </a:cubicBezTo>
                <a:cubicBezTo>
                  <a:pt x="34" y="176"/>
                  <a:pt x="34" y="176"/>
                  <a:pt x="34" y="176"/>
                </a:cubicBezTo>
                <a:cubicBezTo>
                  <a:pt x="34" y="181"/>
                  <a:pt x="34" y="181"/>
                  <a:pt x="34" y="181"/>
                </a:cubicBezTo>
                <a:cubicBezTo>
                  <a:pt x="41" y="274"/>
                  <a:pt x="41" y="274"/>
                  <a:pt x="41" y="274"/>
                </a:cubicBezTo>
                <a:cubicBezTo>
                  <a:pt x="67" y="274"/>
                  <a:pt x="67" y="274"/>
                  <a:pt x="67" y="274"/>
                </a:cubicBezTo>
                <a:cubicBezTo>
                  <a:pt x="73" y="181"/>
                  <a:pt x="73" y="181"/>
                  <a:pt x="73" y="181"/>
                </a:cubicBezTo>
                <a:cubicBezTo>
                  <a:pt x="74" y="176"/>
                  <a:pt x="74" y="176"/>
                  <a:pt x="74" y="176"/>
                </a:cubicBezTo>
                <a:cubicBezTo>
                  <a:pt x="79" y="176"/>
                  <a:pt x="79" y="176"/>
                  <a:pt x="79" y="176"/>
                </a:cubicBezTo>
                <a:cubicBezTo>
                  <a:pt x="90" y="176"/>
                  <a:pt x="90" y="176"/>
                  <a:pt x="90" y="176"/>
                </a:cubicBezTo>
                <a:cubicBezTo>
                  <a:pt x="96" y="94"/>
                  <a:pt x="96" y="94"/>
                  <a:pt x="96" y="94"/>
                </a:cubicBezTo>
                <a:cubicBezTo>
                  <a:pt x="96" y="85"/>
                  <a:pt x="93" y="81"/>
                  <a:pt x="84" y="81"/>
                </a:cubicBezTo>
                <a:cubicBezTo>
                  <a:pt x="76" y="81"/>
                  <a:pt x="76" y="81"/>
                  <a:pt x="76" y="81"/>
                </a:cubicBezTo>
                <a:cubicBezTo>
                  <a:pt x="58" y="105"/>
                  <a:pt x="58" y="105"/>
                  <a:pt x="58" y="105"/>
                </a:cubicBezTo>
                <a:cubicBezTo>
                  <a:pt x="54" y="111"/>
                  <a:pt x="54" y="111"/>
                  <a:pt x="54" y="111"/>
                </a:cubicBezTo>
                <a:cubicBezTo>
                  <a:pt x="49" y="105"/>
                  <a:pt x="49" y="105"/>
                  <a:pt x="49" y="105"/>
                </a:cubicBezTo>
                <a:cubicBezTo>
                  <a:pt x="31" y="81"/>
                  <a:pt x="31" y="81"/>
                  <a:pt x="31" y="81"/>
                </a:cubicBezTo>
                <a:cubicBezTo>
                  <a:pt x="24" y="81"/>
                  <a:pt x="24" y="81"/>
                  <a:pt x="24" y="81"/>
                </a:cubicBezTo>
                <a:close/>
                <a:moveTo>
                  <a:pt x="20" y="70"/>
                </a:moveTo>
                <a:cubicBezTo>
                  <a:pt x="21" y="70"/>
                  <a:pt x="23" y="70"/>
                  <a:pt x="24" y="70"/>
                </a:cubicBezTo>
                <a:cubicBezTo>
                  <a:pt x="34" y="70"/>
                  <a:pt x="34" y="70"/>
                  <a:pt x="34" y="70"/>
                </a:cubicBezTo>
                <a:cubicBezTo>
                  <a:pt x="37" y="70"/>
                  <a:pt x="37" y="70"/>
                  <a:pt x="37" y="70"/>
                </a:cubicBezTo>
                <a:cubicBezTo>
                  <a:pt x="38" y="72"/>
                  <a:pt x="38" y="72"/>
                  <a:pt x="38" y="72"/>
                </a:cubicBezTo>
                <a:cubicBezTo>
                  <a:pt x="54" y="92"/>
                  <a:pt x="54" y="92"/>
                  <a:pt x="54" y="92"/>
                </a:cubicBezTo>
                <a:cubicBezTo>
                  <a:pt x="69" y="72"/>
                  <a:pt x="69" y="72"/>
                  <a:pt x="69" y="72"/>
                </a:cubicBezTo>
                <a:cubicBezTo>
                  <a:pt x="70" y="70"/>
                  <a:pt x="70" y="70"/>
                  <a:pt x="70" y="70"/>
                </a:cubicBezTo>
                <a:cubicBezTo>
                  <a:pt x="73" y="70"/>
                  <a:pt x="73" y="70"/>
                  <a:pt x="73" y="70"/>
                </a:cubicBezTo>
                <a:cubicBezTo>
                  <a:pt x="84" y="70"/>
                  <a:pt x="84" y="70"/>
                  <a:pt x="84" y="70"/>
                </a:cubicBezTo>
                <a:cubicBezTo>
                  <a:pt x="98" y="70"/>
                  <a:pt x="107" y="77"/>
                  <a:pt x="107" y="92"/>
                </a:cubicBezTo>
                <a:cubicBezTo>
                  <a:pt x="107" y="93"/>
                  <a:pt x="107" y="94"/>
                  <a:pt x="107" y="95"/>
                </a:cubicBezTo>
                <a:cubicBezTo>
                  <a:pt x="101" y="182"/>
                  <a:pt x="101" y="182"/>
                  <a:pt x="101" y="182"/>
                </a:cubicBezTo>
                <a:cubicBezTo>
                  <a:pt x="100" y="187"/>
                  <a:pt x="100" y="187"/>
                  <a:pt x="100" y="187"/>
                </a:cubicBezTo>
                <a:cubicBezTo>
                  <a:pt x="95" y="187"/>
                  <a:pt x="95" y="187"/>
                  <a:pt x="95" y="187"/>
                </a:cubicBezTo>
                <a:cubicBezTo>
                  <a:pt x="84" y="187"/>
                  <a:pt x="84" y="187"/>
                  <a:pt x="84" y="187"/>
                </a:cubicBezTo>
                <a:cubicBezTo>
                  <a:pt x="77" y="280"/>
                  <a:pt x="77" y="280"/>
                  <a:pt x="77" y="280"/>
                </a:cubicBezTo>
                <a:cubicBezTo>
                  <a:pt x="77" y="285"/>
                  <a:pt x="77" y="285"/>
                  <a:pt x="77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35" y="285"/>
                  <a:pt x="35" y="285"/>
                  <a:pt x="35" y="285"/>
                </a:cubicBezTo>
                <a:cubicBezTo>
                  <a:pt x="30" y="285"/>
                  <a:pt x="30" y="285"/>
                  <a:pt x="30" y="285"/>
                </a:cubicBezTo>
                <a:cubicBezTo>
                  <a:pt x="30" y="280"/>
                  <a:pt x="30" y="280"/>
                  <a:pt x="30" y="280"/>
                </a:cubicBezTo>
                <a:cubicBezTo>
                  <a:pt x="23" y="187"/>
                  <a:pt x="23" y="187"/>
                  <a:pt x="23" y="187"/>
                </a:cubicBezTo>
                <a:cubicBezTo>
                  <a:pt x="12" y="187"/>
                  <a:pt x="12" y="187"/>
                  <a:pt x="12" y="187"/>
                </a:cubicBezTo>
                <a:cubicBezTo>
                  <a:pt x="7" y="187"/>
                  <a:pt x="7" y="187"/>
                  <a:pt x="7" y="187"/>
                </a:cubicBezTo>
                <a:cubicBezTo>
                  <a:pt x="7" y="182"/>
                  <a:pt x="7" y="182"/>
                  <a:pt x="7" y="182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94"/>
                  <a:pt x="0" y="93"/>
                  <a:pt x="0" y="92"/>
                </a:cubicBezTo>
                <a:cubicBezTo>
                  <a:pt x="0" y="79"/>
                  <a:pt x="7" y="71"/>
                  <a:pt x="20" y="70"/>
                </a:cubicBezTo>
                <a:close/>
                <a:moveTo>
                  <a:pt x="54" y="56"/>
                </a:moveTo>
                <a:cubicBezTo>
                  <a:pt x="66" y="56"/>
                  <a:pt x="76" y="46"/>
                  <a:pt x="76" y="33"/>
                </a:cubicBezTo>
                <a:cubicBezTo>
                  <a:pt x="76" y="21"/>
                  <a:pt x="66" y="11"/>
                  <a:pt x="54" y="11"/>
                </a:cubicBezTo>
                <a:cubicBezTo>
                  <a:pt x="41" y="11"/>
                  <a:pt x="31" y="21"/>
                  <a:pt x="31" y="33"/>
                </a:cubicBezTo>
                <a:cubicBezTo>
                  <a:pt x="31" y="46"/>
                  <a:pt x="41" y="56"/>
                  <a:pt x="54" y="56"/>
                </a:cubicBezTo>
                <a:close/>
                <a:moveTo>
                  <a:pt x="54" y="67"/>
                </a:moveTo>
                <a:cubicBezTo>
                  <a:pt x="35" y="67"/>
                  <a:pt x="20" y="52"/>
                  <a:pt x="20" y="33"/>
                </a:cubicBezTo>
                <a:cubicBezTo>
                  <a:pt x="20" y="15"/>
                  <a:pt x="35" y="0"/>
                  <a:pt x="54" y="0"/>
                </a:cubicBezTo>
                <a:cubicBezTo>
                  <a:pt x="72" y="0"/>
                  <a:pt x="87" y="15"/>
                  <a:pt x="87" y="33"/>
                </a:cubicBezTo>
                <a:cubicBezTo>
                  <a:pt x="87" y="52"/>
                  <a:pt x="72" y="67"/>
                  <a:pt x="54" y="6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536192" rtl="0" eaLnBrk="1" latinLnBrk="0" hangingPunct="1"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68096" algn="l" defTabSz="1536192" rtl="0" eaLnBrk="1" latinLnBrk="0" hangingPunct="1"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36192" algn="l" defTabSz="1536192" rtl="0" eaLnBrk="1" latinLnBrk="0" hangingPunct="1"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04288" algn="l" defTabSz="1536192" rtl="0" eaLnBrk="1" latinLnBrk="0" hangingPunct="1"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72384" algn="l" defTabSz="1536192" rtl="0" eaLnBrk="1" latinLnBrk="0" hangingPunct="1"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840480" algn="l" defTabSz="1536192" rtl="0" eaLnBrk="1" latinLnBrk="0" hangingPunct="1"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608576" algn="l" defTabSz="1536192" rtl="0" eaLnBrk="1" latinLnBrk="0" hangingPunct="1"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76672" algn="l" defTabSz="1536192" rtl="0" eaLnBrk="1" latinLnBrk="0" hangingPunct="1"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144768" algn="l" defTabSz="1536192" rtl="0" eaLnBrk="1" latinLnBrk="0" hangingPunct="1"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baseline="-25000"/>
          </a:p>
        </p:txBody>
      </p:sp>
      <p:sp>
        <p:nvSpPr>
          <p:cNvPr id="5" name="Freeform 545">
            <a:extLst>
              <a:ext uri="{FF2B5EF4-FFF2-40B4-BE49-F238E27FC236}">
                <a16:creationId xmlns:a16="http://schemas.microsoft.com/office/drawing/2014/main" id="{54735B7A-AE38-47FC-98B9-89647DF200ED}"/>
              </a:ext>
            </a:extLst>
          </p:cNvPr>
          <p:cNvSpPr>
            <a:spLocks noEditPoints="1"/>
          </p:cNvSpPr>
          <p:nvPr/>
        </p:nvSpPr>
        <p:spPr bwMode="auto">
          <a:xfrm>
            <a:off x="3163877" y="1970093"/>
            <a:ext cx="1035922" cy="807764"/>
          </a:xfrm>
          <a:custGeom>
            <a:avLst/>
            <a:gdLst>
              <a:gd name="T0" fmla="*/ 71 w 143"/>
              <a:gd name="T1" fmla="*/ 9 h 125"/>
              <a:gd name="T2" fmla="*/ 27 w 143"/>
              <a:gd name="T3" fmla="*/ 22 h 125"/>
              <a:gd name="T4" fmla="*/ 9 w 143"/>
              <a:gd name="T5" fmla="*/ 53 h 125"/>
              <a:gd name="T6" fmla="*/ 15 w 143"/>
              <a:gd name="T7" fmla="*/ 74 h 125"/>
              <a:gd name="T8" fmla="*/ 34 w 143"/>
              <a:gd name="T9" fmla="*/ 90 h 125"/>
              <a:gd name="T10" fmla="*/ 39 w 143"/>
              <a:gd name="T11" fmla="*/ 92 h 125"/>
              <a:gd name="T12" fmla="*/ 39 w 143"/>
              <a:gd name="T13" fmla="*/ 97 h 125"/>
              <a:gd name="T14" fmla="*/ 39 w 143"/>
              <a:gd name="T15" fmla="*/ 98 h 125"/>
              <a:gd name="T16" fmla="*/ 39 w 143"/>
              <a:gd name="T17" fmla="*/ 99 h 125"/>
              <a:gd name="T18" fmla="*/ 36 w 143"/>
              <a:gd name="T19" fmla="*/ 113 h 125"/>
              <a:gd name="T20" fmla="*/ 46 w 143"/>
              <a:gd name="T21" fmla="*/ 106 h 125"/>
              <a:gd name="T22" fmla="*/ 53 w 143"/>
              <a:gd name="T23" fmla="*/ 101 h 125"/>
              <a:gd name="T24" fmla="*/ 56 w 143"/>
              <a:gd name="T25" fmla="*/ 97 h 125"/>
              <a:gd name="T26" fmla="*/ 61 w 143"/>
              <a:gd name="T27" fmla="*/ 97 h 125"/>
              <a:gd name="T28" fmla="*/ 68 w 143"/>
              <a:gd name="T29" fmla="*/ 98 h 125"/>
              <a:gd name="T30" fmla="*/ 69 w 143"/>
              <a:gd name="T31" fmla="*/ 98 h 125"/>
              <a:gd name="T32" fmla="*/ 71 w 143"/>
              <a:gd name="T33" fmla="*/ 98 h 125"/>
              <a:gd name="T34" fmla="*/ 116 w 143"/>
              <a:gd name="T35" fmla="*/ 85 h 125"/>
              <a:gd name="T36" fmla="*/ 134 w 143"/>
              <a:gd name="T37" fmla="*/ 53 h 125"/>
              <a:gd name="T38" fmla="*/ 116 w 143"/>
              <a:gd name="T39" fmla="*/ 22 h 125"/>
              <a:gd name="T40" fmla="*/ 71 w 143"/>
              <a:gd name="T41" fmla="*/ 9 h 125"/>
              <a:gd name="T42" fmla="*/ 71 w 143"/>
              <a:gd name="T43" fmla="*/ 0 h 125"/>
              <a:gd name="T44" fmla="*/ 122 w 143"/>
              <a:gd name="T45" fmla="*/ 16 h 125"/>
              <a:gd name="T46" fmla="*/ 143 w 143"/>
              <a:gd name="T47" fmla="*/ 53 h 125"/>
              <a:gd name="T48" fmla="*/ 122 w 143"/>
              <a:gd name="T49" fmla="*/ 91 h 125"/>
              <a:gd name="T50" fmla="*/ 71 w 143"/>
              <a:gd name="T51" fmla="*/ 107 h 125"/>
              <a:gd name="T52" fmla="*/ 69 w 143"/>
              <a:gd name="T53" fmla="*/ 107 h 125"/>
              <a:gd name="T54" fmla="*/ 68 w 143"/>
              <a:gd name="T55" fmla="*/ 107 h 125"/>
              <a:gd name="T56" fmla="*/ 60 w 143"/>
              <a:gd name="T57" fmla="*/ 106 h 125"/>
              <a:gd name="T58" fmla="*/ 46 w 143"/>
              <a:gd name="T59" fmla="*/ 117 h 125"/>
              <a:gd name="T60" fmla="*/ 27 w 143"/>
              <a:gd name="T61" fmla="*/ 125 h 125"/>
              <a:gd name="T62" fmla="*/ 27 w 143"/>
              <a:gd name="T63" fmla="*/ 125 h 125"/>
              <a:gd name="T64" fmla="*/ 27 w 143"/>
              <a:gd name="T65" fmla="*/ 125 h 125"/>
              <a:gd name="T66" fmla="*/ 26 w 143"/>
              <a:gd name="T67" fmla="*/ 125 h 125"/>
              <a:gd name="T68" fmla="*/ 23 w 143"/>
              <a:gd name="T69" fmla="*/ 124 h 125"/>
              <a:gd name="T70" fmla="*/ 22 w 143"/>
              <a:gd name="T71" fmla="*/ 121 h 125"/>
              <a:gd name="T72" fmla="*/ 22 w 143"/>
              <a:gd name="T73" fmla="*/ 119 h 125"/>
              <a:gd name="T74" fmla="*/ 30 w 143"/>
              <a:gd name="T75" fmla="*/ 98 h 125"/>
              <a:gd name="T76" fmla="*/ 30 w 143"/>
              <a:gd name="T77" fmla="*/ 97 h 125"/>
              <a:gd name="T78" fmla="*/ 8 w 143"/>
              <a:gd name="T79" fmla="*/ 79 h 125"/>
              <a:gd name="T80" fmla="*/ 0 w 143"/>
              <a:gd name="T81" fmla="*/ 53 h 125"/>
              <a:gd name="T82" fmla="*/ 21 w 143"/>
              <a:gd name="T83" fmla="*/ 16 h 125"/>
              <a:gd name="T84" fmla="*/ 71 w 143"/>
              <a:gd name="T85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3" h="125">
                <a:moveTo>
                  <a:pt x="71" y="9"/>
                </a:moveTo>
                <a:cubicBezTo>
                  <a:pt x="54" y="9"/>
                  <a:pt x="39" y="13"/>
                  <a:pt x="27" y="22"/>
                </a:cubicBezTo>
                <a:cubicBezTo>
                  <a:pt x="15" y="31"/>
                  <a:pt x="9" y="41"/>
                  <a:pt x="9" y="53"/>
                </a:cubicBezTo>
                <a:cubicBezTo>
                  <a:pt x="9" y="61"/>
                  <a:pt x="11" y="68"/>
                  <a:pt x="15" y="74"/>
                </a:cubicBezTo>
                <a:cubicBezTo>
                  <a:pt x="20" y="80"/>
                  <a:pt x="26" y="86"/>
                  <a:pt x="34" y="90"/>
                </a:cubicBezTo>
                <a:cubicBezTo>
                  <a:pt x="39" y="92"/>
                  <a:pt x="39" y="92"/>
                  <a:pt x="39" y="92"/>
                </a:cubicBezTo>
                <a:cubicBezTo>
                  <a:pt x="39" y="97"/>
                  <a:pt x="39" y="97"/>
                  <a:pt x="39" y="97"/>
                </a:cubicBezTo>
                <a:cubicBezTo>
                  <a:pt x="39" y="98"/>
                  <a:pt x="39" y="98"/>
                  <a:pt x="39" y="98"/>
                </a:cubicBezTo>
                <a:cubicBezTo>
                  <a:pt x="39" y="99"/>
                  <a:pt x="39" y="99"/>
                  <a:pt x="39" y="99"/>
                </a:cubicBezTo>
                <a:cubicBezTo>
                  <a:pt x="38" y="103"/>
                  <a:pt x="37" y="108"/>
                  <a:pt x="36" y="113"/>
                </a:cubicBezTo>
                <a:cubicBezTo>
                  <a:pt x="39" y="111"/>
                  <a:pt x="43" y="109"/>
                  <a:pt x="46" y="106"/>
                </a:cubicBezTo>
                <a:cubicBezTo>
                  <a:pt x="50" y="104"/>
                  <a:pt x="52" y="102"/>
                  <a:pt x="53" y="101"/>
                </a:cubicBezTo>
                <a:cubicBezTo>
                  <a:pt x="56" y="97"/>
                  <a:pt x="56" y="97"/>
                  <a:pt x="56" y="97"/>
                </a:cubicBezTo>
                <a:cubicBezTo>
                  <a:pt x="61" y="97"/>
                  <a:pt x="61" y="97"/>
                  <a:pt x="61" y="97"/>
                </a:cubicBezTo>
                <a:cubicBezTo>
                  <a:pt x="63" y="98"/>
                  <a:pt x="65" y="98"/>
                  <a:pt x="68" y="98"/>
                </a:cubicBezTo>
                <a:cubicBezTo>
                  <a:pt x="69" y="98"/>
                  <a:pt x="69" y="98"/>
                  <a:pt x="69" y="98"/>
                </a:cubicBezTo>
                <a:cubicBezTo>
                  <a:pt x="71" y="98"/>
                  <a:pt x="71" y="98"/>
                  <a:pt x="71" y="98"/>
                </a:cubicBezTo>
                <a:cubicBezTo>
                  <a:pt x="89" y="98"/>
                  <a:pt x="103" y="94"/>
                  <a:pt x="116" y="85"/>
                </a:cubicBezTo>
                <a:cubicBezTo>
                  <a:pt x="128" y="76"/>
                  <a:pt x="134" y="66"/>
                  <a:pt x="134" y="53"/>
                </a:cubicBezTo>
                <a:cubicBezTo>
                  <a:pt x="134" y="41"/>
                  <a:pt x="128" y="31"/>
                  <a:pt x="116" y="22"/>
                </a:cubicBezTo>
                <a:cubicBezTo>
                  <a:pt x="103" y="13"/>
                  <a:pt x="89" y="9"/>
                  <a:pt x="71" y="9"/>
                </a:cubicBezTo>
                <a:close/>
                <a:moveTo>
                  <a:pt x="71" y="0"/>
                </a:moveTo>
                <a:cubicBezTo>
                  <a:pt x="91" y="0"/>
                  <a:pt x="108" y="5"/>
                  <a:pt x="122" y="16"/>
                </a:cubicBezTo>
                <a:cubicBezTo>
                  <a:pt x="136" y="26"/>
                  <a:pt x="143" y="39"/>
                  <a:pt x="143" y="53"/>
                </a:cubicBezTo>
                <a:cubicBezTo>
                  <a:pt x="143" y="68"/>
                  <a:pt x="136" y="81"/>
                  <a:pt x="122" y="91"/>
                </a:cubicBezTo>
                <a:cubicBezTo>
                  <a:pt x="108" y="102"/>
                  <a:pt x="91" y="107"/>
                  <a:pt x="71" y="107"/>
                </a:cubicBezTo>
                <a:cubicBezTo>
                  <a:pt x="71" y="107"/>
                  <a:pt x="70" y="107"/>
                  <a:pt x="69" y="107"/>
                </a:cubicBezTo>
                <a:cubicBezTo>
                  <a:pt x="69" y="107"/>
                  <a:pt x="68" y="107"/>
                  <a:pt x="68" y="107"/>
                </a:cubicBezTo>
                <a:cubicBezTo>
                  <a:pt x="65" y="107"/>
                  <a:pt x="62" y="107"/>
                  <a:pt x="60" y="106"/>
                </a:cubicBezTo>
                <a:cubicBezTo>
                  <a:pt x="57" y="109"/>
                  <a:pt x="53" y="113"/>
                  <a:pt x="46" y="117"/>
                </a:cubicBezTo>
                <a:cubicBezTo>
                  <a:pt x="40" y="121"/>
                  <a:pt x="33" y="124"/>
                  <a:pt x="27" y="125"/>
                </a:cubicBezTo>
                <a:cubicBezTo>
                  <a:pt x="27" y="125"/>
                  <a:pt x="27" y="125"/>
                  <a:pt x="27" y="125"/>
                </a:cubicBezTo>
                <a:cubicBezTo>
                  <a:pt x="27" y="125"/>
                  <a:pt x="27" y="125"/>
                  <a:pt x="27" y="125"/>
                </a:cubicBezTo>
                <a:cubicBezTo>
                  <a:pt x="26" y="125"/>
                  <a:pt x="26" y="125"/>
                  <a:pt x="26" y="125"/>
                </a:cubicBezTo>
                <a:cubicBezTo>
                  <a:pt x="25" y="125"/>
                  <a:pt x="24" y="124"/>
                  <a:pt x="23" y="124"/>
                </a:cubicBezTo>
                <a:cubicBezTo>
                  <a:pt x="23" y="123"/>
                  <a:pt x="22" y="122"/>
                  <a:pt x="22" y="121"/>
                </a:cubicBezTo>
                <a:cubicBezTo>
                  <a:pt x="22" y="120"/>
                  <a:pt x="22" y="120"/>
                  <a:pt x="22" y="119"/>
                </a:cubicBezTo>
                <a:cubicBezTo>
                  <a:pt x="27" y="111"/>
                  <a:pt x="30" y="104"/>
                  <a:pt x="30" y="98"/>
                </a:cubicBezTo>
                <a:cubicBezTo>
                  <a:pt x="30" y="98"/>
                  <a:pt x="30" y="97"/>
                  <a:pt x="30" y="97"/>
                </a:cubicBezTo>
                <a:cubicBezTo>
                  <a:pt x="20" y="93"/>
                  <a:pt x="13" y="86"/>
                  <a:pt x="8" y="79"/>
                </a:cubicBezTo>
                <a:cubicBezTo>
                  <a:pt x="2" y="71"/>
                  <a:pt x="0" y="63"/>
                  <a:pt x="0" y="53"/>
                </a:cubicBezTo>
                <a:cubicBezTo>
                  <a:pt x="0" y="39"/>
                  <a:pt x="7" y="26"/>
                  <a:pt x="21" y="16"/>
                </a:cubicBezTo>
                <a:cubicBezTo>
                  <a:pt x="35" y="5"/>
                  <a:pt x="52" y="0"/>
                  <a:pt x="7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3365534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9">
            <a:extLst>
              <a:ext uri="{FF2B5EF4-FFF2-40B4-BE49-F238E27FC236}">
                <a16:creationId xmlns:a16="http://schemas.microsoft.com/office/drawing/2014/main" id="{D7800E97-8632-4B7D-BFCB-E5E1DFFAC53E}"/>
              </a:ext>
            </a:extLst>
          </p:cNvPr>
          <p:cNvSpPr/>
          <p:nvPr/>
        </p:nvSpPr>
        <p:spPr>
          <a:xfrm>
            <a:off x="5378336" y="4456988"/>
            <a:ext cx="2032001" cy="177593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4" name="Rounded Rectangle 39">
            <a:extLst>
              <a:ext uri="{FF2B5EF4-FFF2-40B4-BE49-F238E27FC236}">
                <a16:creationId xmlns:a16="http://schemas.microsoft.com/office/drawing/2014/main" id="{8313C119-1B8A-49FC-A605-32613A5D9A92}"/>
              </a:ext>
            </a:extLst>
          </p:cNvPr>
          <p:cNvSpPr/>
          <p:nvPr/>
        </p:nvSpPr>
        <p:spPr>
          <a:xfrm>
            <a:off x="5359669" y="2088787"/>
            <a:ext cx="2032001" cy="177593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Персональные ассистенты в мобильном приложении</a:t>
            </a:r>
          </a:p>
          <a:p>
            <a:endParaRPr lang="ru-RU" dirty="0"/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120775" y="1729702"/>
            <a:ext cx="9726294" cy="4826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E1819AC1-36E4-41B5-919B-1BF7661C97CC}"/>
              </a:ext>
            </a:extLst>
          </p:cNvPr>
          <p:cNvSpPr txBox="1"/>
          <p:nvPr/>
        </p:nvSpPr>
        <p:spPr>
          <a:xfrm>
            <a:off x="1032351" y="1588710"/>
            <a:ext cx="3511839" cy="666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lang="ru-RU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Ассистент</a:t>
            </a:r>
            <a:r>
              <a:rPr lang="ru-RU" sz="1600" spc="20" dirty="0">
                <a:solidFill>
                  <a:schemeClr val="accent4"/>
                </a:solidFill>
                <a:latin typeface="Helvetica Neue"/>
              </a:rPr>
              <a:t> в мобильном приложении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5ADD5C1A-E260-4B77-9B94-68C4F09449BA}"/>
              </a:ext>
            </a:extLst>
          </p:cNvPr>
          <p:cNvSpPr txBox="1"/>
          <p:nvPr/>
        </p:nvSpPr>
        <p:spPr>
          <a:xfrm>
            <a:off x="1028108" y="3288142"/>
            <a:ext cx="3624405" cy="671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R="0" lvl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Персональный финансовый ассистент, который может помочь в решении всех вопросов связанных с банком. Создан образ умного дворецкого.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F6FE0F8A-DF45-4F39-82AA-7386DCC92A00}"/>
              </a:ext>
            </a:extLst>
          </p:cNvPr>
          <p:cNvSpPr txBox="1"/>
          <p:nvPr/>
        </p:nvSpPr>
        <p:spPr>
          <a:xfrm>
            <a:off x="1028108" y="2853215"/>
            <a:ext cx="1852474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Задачи</a:t>
            </a:r>
          </a:p>
        </p:txBody>
      </p:sp>
      <p:pic>
        <p:nvPicPr>
          <p:cNvPr id="10" name="pointer-06.png" descr="pointer-06.png">
            <a:extLst>
              <a:ext uri="{FF2B5EF4-FFF2-40B4-BE49-F238E27FC236}">
                <a16:creationId xmlns:a16="http://schemas.microsoft.com/office/drawing/2014/main" id="{DB0E8182-C30E-48E5-ADAD-3CFB1ABDD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51163" y="1756609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pointer-06.png" descr="pointer-06.png">
            <a:extLst>
              <a:ext uri="{FF2B5EF4-FFF2-40B4-BE49-F238E27FC236}">
                <a16:creationId xmlns:a16="http://schemas.microsoft.com/office/drawing/2014/main" id="{CE688998-1C48-4302-8706-7341DC692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46920" y="2982642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Box 13">
            <a:extLst>
              <a:ext uri="{FF2B5EF4-FFF2-40B4-BE49-F238E27FC236}">
                <a16:creationId xmlns:a16="http://schemas.microsoft.com/office/drawing/2014/main" id="{72946CE4-DE5A-4997-AE07-2D06F7EECDCB}"/>
              </a:ext>
            </a:extLst>
          </p:cNvPr>
          <p:cNvSpPr txBox="1"/>
          <p:nvPr/>
        </p:nvSpPr>
        <p:spPr>
          <a:xfrm>
            <a:off x="1030226" y="4786011"/>
            <a:ext cx="3849913" cy="1271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Понимает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простые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запросы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на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живом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языке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Совершает финансовые операции с помощью голосового ввода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Шутит оригинальные шутки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Отвечает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на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типовые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</a:t>
            </a: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вопросы</a:t>
            </a: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.</a:t>
            </a:r>
          </a:p>
          <a:p>
            <a:pPr marL="127000" marR="0" lvl="0" indent="-12700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Общается на общие темы.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445AE7D6-1A8B-41AE-A97A-5D2CD6A5E05E}"/>
              </a:ext>
            </a:extLst>
          </p:cNvPr>
          <p:cNvSpPr txBox="1"/>
          <p:nvPr/>
        </p:nvSpPr>
        <p:spPr>
          <a:xfrm>
            <a:off x="1030229" y="4363782"/>
            <a:ext cx="3628648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Что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умеет</a:t>
            </a:r>
            <a:r>
              <a:rPr kumimoji="0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 </a:t>
            </a: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бот-консультант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15" name="pointer-06.png" descr="pointer-06.png">
            <a:extLst>
              <a:ext uri="{FF2B5EF4-FFF2-40B4-BE49-F238E27FC236}">
                <a16:creationId xmlns:a16="http://schemas.microsoft.com/office/drawing/2014/main" id="{96D19DBE-35FE-4734-8624-10C13B4A6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51163" y="4491953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Freeform 490">
            <a:extLst>
              <a:ext uri="{FF2B5EF4-FFF2-40B4-BE49-F238E27FC236}">
                <a16:creationId xmlns:a16="http://schemas.microsoft.com/office/drawing/2014/main" id="{8F9BCEAF-55A1-404F-893B-41D769814A87}"/>
              </a:ext>
            </a:extLst>
          </p:cNvPr>
          <p:cNvSpPr>
            <a:spLocks noEditPoints="1"/>
          </p:cNvSpPr>
          <p:nvPr/>
        </p:nvSpPr>
        <p:spPr bwMode="auto">
          <a:xfrm>
            <a:off x="1138721" y="2371264"/>
            <a:ext cx="166673" cy="299213"/>
          </a:xfrm>
          <a:custGeom>
            <a:avLst/>
            <a:gdLst>
              <a:gd name="T0" fmla="*/ 40 w 80"/>
              <a:gd name="T1" fmla="*/ 112 h 143"/>
              <a:gd name="T2" fmla="*/ 46 w 80"/>
              <a:gd name="T3" fmla="*/ 114 h 143"/>
              <a:gd name="T4" fmla="*/ 49 w 80"/>
              <a:gd name="T5" fmla="*/ 121 h 143"/>
              <a:gd name="T6" fmla="*/ 46 w 80"/>
              <a:gd name="T7" fmla="*/ 127 h 143"/>
              <a:gd name="T8" fmla="*/ 40 w 80"/>
              <a:gd name="T9" fmla="*/ 130 h 143"/>
              <a:gd name="T10" fmla="*/ 34 w 80"/>
              <a:gd name="T11" fmla="*/ 127 h 143"/>
              <a:gd name="T12" fmla="*/ 31 w 80"/>
              <a:gd name="T13" fmla="*/ 121 h 143"/>
              <a:gd name="T14" fmla="*/ 34 w 80"/>
              <a:gd name="T15" fmla="*/ 114 h 143"/>
              <a:gd name="T16" fmla="*/ 40 w 80"/>
              <a:gd name="T17" fmla="*/ 112 h 143"/>
              <a:gd name="T18" fmla="*/ 31 w 80"/>
              <a:gd name="T19" fmla="*/ 14 h 143"/>
              <a:gd name="T20" fmla="*/ 49 w 80"/>
              <a:gd name="T21" fmla="*/ 14 h 143"/>
              <a:gd name="T22" fmla="*/ 52 w 80"/>
              <a:gd name="T23" fmla="*/ 15 h 143"/>
              <a:gd name="T24" fmla="*/ 53 w 80"/>
              <a:gd name="T25" fmla="*/ 18 h 143"/>
              <a:gd name="T26" fmla="*/ 52 w 80"/>
              <a:gd name="T27" fmla="*/ 21 h 143"/>
              <a:gd name="T28" fmla="*/ 49 w 80"/>
              <a:gd name="T29" fmla="*/ 22 h 143"/>
              <a:gd name="T30" fmla="*/ 31 w 80"/>
              <a:gd name="T31" fmla="*/ 22 h 143"/>
              <a:gd name="T32" fmla="*/ 28 w 80"/>
              <a:gd name="T33" fmla="*/ 21 h 143"/>
              <a:gd name="T34" fmla="*/ 27 w 80"/>
              <a:gd name="T35" fmla="*/ 18 h 143"/>
              <a:gd name="T36" fmla="*/ 28 w 80"/>
              <a:gd name="T37" fmla="*/ 15 h 143"/>
              <a:gd name="T38" fmla="*/ 31 w 80"/>
              <a:gd name="T39" fmla="*/ 14 h 143"/>
              <a:gd name="T40" fmla="*/ 13 w 80"/>
              <a:gd name="T41" fmla="*/ 9 h 143"/>
              <a:gd name="T42" fmla="*/ 10 w 80"/>
              <a:gd name="T43" fmla="*/ 10 h 143"/>
              <a:gd name="T44" fmla="*/ 9 w 80"/>
              <a:gd name="T45" fmla="*/ 14 h 143"/>
              <a:gd name="T46" fmla="*/ 9 w 80"/>
              <a:gd name="T47" fmla="*/ 130 h 143"/>
              <a:gd name="T48" fmla="*/ 10 w 80"/>
              <a:gd name="T49" fmla="*/ 133 h 143"/>
              <a:gd name="T50" fmla="*/ 13 w 80"/>
              <a:gd name="T51" fmla="*/ 134 h 143"/>
              <a:gd name="T52" fmla="*/ 67 w 80"/>
              <a:gd name="T53" fmla="*/ 134 h 143"/>
              <a:gd name="T54" fmla="*/ 70 w 80"/>
              <a:gd name="T55" fmla="*/ 133 h 143"/>
              <a:gd name="T56" fmla="*/ 71 w 80"/>
              <a:gd name="T57" fmla="*/ 130 h 143"/>
              <a:gd name="T58" fmla="*/ 71 w 80"/>
              <a:gd name="T59" fmla="*/ 14 h 143"/>
              <a:gd name="T60" fmla="*/ 70 w 80"/>
              <a:gd name="T61" fmla="*/ 10 h 143"/>
              <a:gd name="T62" fmla="*/ 67 w 80"/>
              <a:gd name="T63" fmla="*/ 9 h 143"/>
              <a:gd name="T64" fmla="*/ 13 w 80"/>
              <a:gd name="T65" fmla="*/ 9 h 143"/>
              <a:gd name="T66" fmla="*/ 13 w 80"/>
              <a:gd name="T67" fmla="*/ 0 h 143"/>
              <a:gd name="T68" fmla="*/ 67 w 80"/>
              <a:gd name="T69" fmla="*/ 0 h 143"/>
              <a:gd name="T70" fmla="*/ 76 w 80"/>
              <a:gd name="T71" fmla="*/ 4 h 143"/>
              <a:gd name="T72" fmla="*/ 80 w 80"/>
              <a:gd name="T73" fmla="*/ 14 h 143"/>
              <a:gd name="T74" fmla="*/ 80 w 80"/>
              <a:gd name="T75" fmla="*/ 130 h 143"/>
              <a:gd name="T76" fmla="*/ 76 w 80"/>
              <a:gd name="T77" fmla="*/ 139 h 143"/>
              <a:gd name="T78" fmla="*/ 67 w 80"/>
              <a:gd name="T79" fmla="*/ 143 h 143"/>
              <a:gd name="T80" fmla="*/ 13 w 80"/>
              <a:gd name="T81" fmla="*/ 143 h 143"/>
              <a:gd name="T82" fmla="*/ 4 w 80"/>
              <a:gd name="T83" fmla="*/ 139 h 143"/>
              <a:gd name="T84" fmla="*/ 0 w 80"/>
              <a:gd name="T85" fmla="*/ 130 h 143"/>
              <a:gd name="T86" fmla="*/ 0 w 80"/>
              <a:gd name="T87" fmla="*/ 14 h 143"/>
              <a:gd name="T88" fmla="*/ 4 w 80"/>
              <a:gd name="T89" fmla="*/ 4 h 143"/>
              <a:gd name="T90" fmla="*/ 13 w 80"/>
              <a:gd name="T91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" h="143">
                <a:moveTo>
                  <a:pt x="40" y="112"/>
                </a:moveTo>
                <a:cubicBezTo>
                  <a:pt x="42" y="112"/>
                  <a:pt x="44" y="113"/>
                  <a:pt x="46" y="114"/>
                </a:cubicBezTo>
                <a:cubicBezTo>
                  <a:pt x="48" y="116"/>
                  <a:pt x="49" y="118"/>
                  <a:pt x="49" y="121"/>
                </a:cubicBezTo>
                <a:cubicBezTo>
                  <a:pt x="49" y="123"/>
                  <a:pt x="48" y="125"/>
                  <a:pt x="46" y="127"/>
                </a:cubicBezTo>
                <a:cubicBezTo>
                  <a:pt x="44" y="129"/>
                  <a:pt x="42" y="130"/>
                  <a:pt x="40" y="130"/>
                </a:cubicBezTo>
                <a:cubicBezTo>
                  <a:pt x="38" y="130"/>
                  <a:pt x="35" y="129"/>
                  <a:pt x="34" y="127"/>
                </a:cubicBezTo>
                <a:cubicBezTo>
                  <a:pt x="32" y="125"/>
                  <a:pt x="31" y="123"/>
                  <a:pt x="31" y="121"/>
                </a:cubicBezTo>
                <a:cubicBezTo>
                  <a:pt x="31" y="118"/>
                  <a:pt x="32" y="116"/>
                  <a:pt x="34" y="114"/>
                </a:cubicBezTo>
                <a:cubicBezTo>
                  <a:pt x="35" y="113"/>
                  <a:pt x="38" y="112"/>
                  <a:pt x="40" y="112"/>
                </a:cubicBezTo>
                <a:close/>
                <a:moveTo>
                  <a:pt x="31" y="14"/>
                </a:moveTo>
                <a:cubicBezTo>
                  <a:pt x="49" y="14"/>
                  <a:pt x="49" y="14"/>
                  <a:pt x="49" y="14"/>
                </a:cubicBezTo>
                <a:cubicBezTo>
                  <a:pt x="50" y="14"/>
                  <a:pt x="51" y="14"/>
                  <a:pt x="52" y="15"/>
                </a:cubicBezTo>
                <a:cubicBezTo>
                  <a:pt x="53" y="16"/>
                  <a:pt x="53" y="17"/>
                  <a:pt x="53" y="18"/>
                </a:cubicBezTo>
                <a:cubicBezTo>
                  <a:pt x="53" y="19"/>
                  <a:pt x="53" y="20"/>
                  <a:pt x="52" y="21"/>
                </a:cubicBezTo>
                <a:cubicBezTo>
                  <a:pt x="51" y="22"/>
                  <a:pt x="50" y="22"/>
                  <a:pt x="49" y="22"/>
                </a:cubicBezTo>
                <a:cubicBezTo>
                  <a:pt x="31" y="22"/>
                  <a:pt x="31" y="22"/>
                  <a:pt x="31" y="22"/>
                </a:cubicBezTo>
                <a:cubicBezTo>
                  <a:pt x="30" y="22"/>
                  <a:pt x="29" y="22"/>
                  <a:pt x="28" y="21"/>
                </a:cubicBezTo>
                <a:cubicBezTo>
                  <a:pt x="27" y="20"/>
                  <a:pt x="27" y="19"/>
                  <a:pt x="27" y="18"/>
                </a:cubicBezTo>
                <a:cubicBezTo>
                  <a:pt x="27" y="17"/>
                  <a:pt x="27" y="16"/>
                  <a:pt x="28" y="15"/>
                </a:cubicBezTo>
                <a:cubicBezTo>
                  <a:pt x="29" y="14"/>
                  <a:pt x="30" y="14"/>
                  <a:pt x="31" y="14"/>
                </a:cubicBezTo>
                <a:close/>
                <a:moveTo>
                  <a:pt x="13" y="9"/>
                </a:moveTo>
                <a:cubicBezTo>
                  <a:pt x="12" y="9"/>
                  <a:pt x="11" y="9"/>
                  <a:pt x="10" y="10"/>
                </a:cubicBezTo>
                <a:cubicBezTo>
                  <a:pt x="9" y="11"/>
                  <a:pt x="9" y="12"/>
                  <a:pt x="9" y="14"/>
                </a:cubicBezTo>
                <a:cubicBezTo>
                  <a:pt x="9" y="130"/>
                  <a:pt x="9" y="130"/>
                  <a:pt x="9" y="130"/>
                </a:cubicBezTo>
                <a:cubicBezTo>
                  <a:pt x="9" y="131"/>
                  <a:pt x="9" y="132"/>
                  <a:pt x="10" y="133"/>
                </a:cubicBezTo>
                <a:cubicBezTo>
                  <a:pt x="11" y="134"/>
                  <a:pt x="12" y="134"/>
                  <a:pt x="13" y="134"/>
                </a:cubicBezTo>
                <a:cubicBezTo>
                  <a:pt x="67" y="134"/>
                  <a:pt x="67" y="134"/>
                  <a:pt x="67" y="134"/>
                </a:cubicBezTo>
                <a:cubicBezTo>
                  <a:pt x="68" y="134"/>
                  <a:pt x="69" y="134"/>
                  <a:pt x="70" y="133"/>
                </a:cubicBezTo>
                <a:cubicBezTo>
                  <a:pt x="71" y="132"/>
                  <a:pt x="71" y="131"/>
                  <a:pt x="71" y="130"/>
                </a:cubicBezTo>
                <a:cubicBezTo>
                  <a:pt x="71" y="14"/>
                  <a:pt x="71" y="14"/>
                  <a:pt x="71" y="14"/>
                </a:cubicBezTo>
                <a:cubicBezTo>
                  <a:pt x="71" y="12"/>
                  <a:pt x="71" y="11"/>
                  <a:pt x="70" y="10"/>
                </a:cubicBezTo>
                <a:cubicBezTo>
                  <a:pt x="69" y="9"/>
                  <a:pt x="68" y="9"/>
                  <a:pt x="67" y="9"/>
                </a:cubicBezTo>
                <a:lnTo>
                  <a:pt x="13" y="9"/>
                </a:lnTo>
                <a:close/>
                <a:moveTo>
                  <a:pt x="13" y="0"/>
                </a:move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1"/>
                  <a:pt x="76" y="4"/>
                </a:cubicBezTo>
                <a:cubicBezTo>
                  <a:pt x="79" y="7"/>
                  <a:pt x="80" y="10"/>
                  <a:pt x="80" y="14"/>
                </a:cubicBezTo>
                <a:cubicBezTo>
                  <a:pt x="80" y="130"/>
                  <a:pt x="80" y="130"/>
                  <a:pt x="80" y="130"/>
                </a:cubicBezTo>
                <a:cubicBezTo>
                  <a:pt x="80" y="133"/>
                  <a:pt x="79" y="137"/>
                  <a:pt x="76" y="139"/>
                </a:cubicBezTo>
                <a:cubicBezTo>
                  <a:pt x="73" y="142"/>
                  <a:pt x="70" y="143"/>
                  <a:pt x="67" y="143"/>
                </a:cubicBezTo>
                <a:cubicBezTo>
                  <a:pt x="13" y="143"/>
                  <a:pt x="13" y="143"/>
                  <a:pt x="13" y="143"/>
                </a:cubicBezTo>
                <a:cubicBezTo>
                  <a:pt x="10" y="143"/>
                  <a:pt x="6" y="142"/>
                  <a:pt x="4" y="139"/>
                </a:cubicBezTo>
                <a:cubicBezTo>
                  <a:pt x="1" y="137"/>
                  <a:pt x="0" y="133"/>
                  <a:pt x="0" y="130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0"/>
                  <a:pt x="1" y="7"/>
                  <a:pt x="4" y="4"/>
                </a:cubicBezTo>
                <a:cubicBezTo>
                  <a:pt x="6" y="1"/>
                  <a:pt x="10" y="0"/>
                  <a:pt x="1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1AF2C40-956B-4ED5-B52F-9ECDE321E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272" y="1179406"/>
            <a:ext cx="4161084" cy="5678594"/>
          </a:xfrm>
          <a:prstGeom prst="rect">
            <a:avLst/>
          </a:prstGeom>
        </p:spPr>
      </p:pic>
      <p:sp>
        <p:nvSpPr>
          <p:cNvPr id="28" name="TextBox 40">
            <a:extLst>
              <a:ext uri="{FF2B5EF4-FFF2-40B4-BE49-F238E27FC236}">
                <a16:creationId xmlns:a16="http://schemas.microsoft.com/office/drawing/2014/main" id="{A622E152-3CE1-40D6-BD16-8508F9E166BD}"/>
              </a:ext>
            </a:extLst>
          </p:cNvPr>
          <p:cNvSpPr txBox="1"/>
          <p:nvPr/>
        </p:nvSpPr>
        <p:spPr>
          <a:xfrm>
            <a:off x="5632113" y="2306844"/>
            <a:ext cx="1491255" cy="665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68</a:t>
            </a:r>
            <a:r>
              <a: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%</a:t>
            </a:r>
          </a:p>
        </p:txBody>
      </p:sp>
      <p:sp>
        <p:nvSpPr>
          <p:cNvPr id="29" name="TextBox 13">
            <a:extLst>
              <a:ext uri="{FF2B5EF4-FFF2-40B4-BE49-F238E27FC236}">
                <a16:creationId xmlns:a16="http://schemas.microsoft.com/office/drawing/2014/main" id="{07874F78-48B1-433B-BADB-EE30840C88B8}"/>
              </a:ext>
            </a:extLst>
          </p:cNvPr>
          <p:cNvSpPr txBox="1"/>
          <p:nvPr/>
        </p:nvSpPr>
        <p:spPr>
          <a:xfrm>
            <a:off x="5428539" y="2951257"/>
            <a:ext cx="1852475" cy="547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spc="-6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200" b="0" spc="-60" dirty="0">
                <a:solidFill>
                  <a:srgbClr val="FFFFFF"/>
                </a:solidFill>
                <a:latin typeface="Helvetica Neue Light"/>
                <a:sym typeface="Helvetica Neue Light"/>
              </a:rPr>
              <a:t>Пользователей довольны шутками в </a:t>
            </a:r>
            <a:r>
              <a:rPr lang="ru-RU" sz="1200" b="0" spc="-60" dirty="0" err="1">
                <a:solidFill>
                  <a:srgbClr val="FFFFFF"/>
                </a:solidFill>
                <a:latin typeface="Helvetica Neue Light"/>
                <a:sym typeface="Helvetica Neue Light"/>
              </a:rPr>
              <a:t>помошнике</a:t>
            </a:r>
            <a:endParaRPr kumimoji="0" sz="1200" b="0" i="0" u="none" strike="noStrike" kern="0" cap="none" spc="-6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31" name="TextBox 40">
            <a:extLst>
              <a:ext uri="{FF2B5EF4-FFF2-40B4-BE49-F238E27FC236}">
                <a16:creationId xmlns:a16="http://schemas.microsoft.com/office/drawing/2014/main" id="{24A32AC8-B221-4329-A0BE-19F15A0A4C03}"/>
              </a:ext>
            </a:extLst>
          </p:cNvPr>
          <p:cNvSpPr txBox="1"/>
          <p:nvPr/>
        </p:nvSpPr>
        <p:spPr>
          <a:xfrm>
            <a:off x="5630043" y="4521084"/>
            <a:ext cx="1491255" cy="665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1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32" name="TextBox 13">
            <a:extLst>
              <a:ext uri="{FF2B5EF4-FFF2-40B4-BE49-F238E27FC236}">
                <a16:creationId xmlns:a16="http://schemas.microsoft.com/office/drawing/2014/main" id="{224E0BD8-EBE2-4FB6-9DFE-A3F6B51D668C}"/>
              </a:ext>
            </a:extLst>
          </p:cNvPr>
          <p:cNvSpPr txBox="1"/>
          <p:nvPr/>
        </p:nvSpPr>
        <p:spPr>
          <a:xfrm>
            <a:off x="5426469" y="5165497"/>
            <a:ext cx="1852475" cy="547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ctr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spc="-6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200" b="0" spc="-60" dirty="0">
                <a:solidFill>
                  <a:srgbClr val="FFFFFF"/>
                </a:solidFill>
                <a:latin typeface="Helvetica Neue Light"/>
                <a:sym typeface="Helvetica Neue Light"/>
              </a:rPr>
              <a:t>Имеет собственный брендированный голос </a:t>
            </a:r>
            <a:endParaRPr kumimoji="0" sz="1200" b="0" i="0" u="none" strike="noStrike" kern="0" cap="none" spc="-6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24919740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Для чего используется разговорный ИИ</a:t>
            </a:r>
          </a:p>
        </p:txBody>
      </p:sp>
      <p:sp>
        <p:nvSpPr>
          <p:cNvPr id="4" name="Freeform 486">
            <a:extLst>
              <a:ext uri="{FF2B5EF4-FFF2-40B4-BE49-F238E27FC236}">
                <a16:creationId xmlns:a16="http://schemas.microsoft.com/office/drawing/2014/main" id="{133A62DA-1A24-45EA-9AAB-E11786484F89}"/>
              </a:ext>
            </a:extLst>
          </p:cNvPr>
          <p:cNvSpPr>
            <a:spLocks noEditPoints="1"/>
          </p:cNvSpPr>
          <p:nvPr/>
        </p:nvSpPr>
        <p:spPr bwMode="auto">
          <a:xfrm>
            <a:off x="1197076" y="1873702"/>
            <a:ext cx="3290947" cy="3110595"/>
          </a:xfrm>
          <a:custGeom>
            <a:avLst/>
            <a:gdLst>
              <a:gd name="T0" fmla="*/ 72 w 143"/>
              <a:gd name="T1" fmla="*/ 9 h 143"/>
              <a:gd name="T2" fmla="*/ 51 w 143"/>
              <a:gd name="T3" fmla="*/ 17 h 143"/>
              <a:gd name="T4" fmla="*/ 40 w 143"/>
              <a:gd name="T5" fmla="*/ 31 h 143"/>
              <a:gd name="T6" fmla="*/ 40 w 143"/>
              <a:gd name="T7" fmla="*/ 54 h 143"/>
              <a:gd name="T8" fmla="*/ 44 w 143"/>
              <a:gd name="T9" fmla="*/ 71 h 143"/>
              <a:gd name="T10" fmla="*/ 54 w 143"/>
              <a:gd name="T11" fmla="*/ 86 h 143"/>
              <a:gd name="T12" fmla="*/ 57 w 143"/>
              <a:gd name="T13" fmla="*/ 94 h 143"/>
              <a:gd name="T14" fmla="*/ 52 w 143"/>
              <a:gd name="T15" fmla="*/ 101 h 143"/>
              <a:gd name="T16" fmla="*/ 13 w 143"/>
              <a:gd name="T17" fmla="*/ 120 h 143"/>
              <a:gd name="T18" fmla="*/ 9 w 143"/>
              <a:gd name="T19" fmla="*/ 125 h 143"/>
              <a:gd name="T20" fmla="*/ 9 w 143"/>
              <a:gd name="T21" fmla="*/ 134 h 143"/>
              <a:gd name="T22" fmla="*/ 134 w 143"/>
              <a:gd name="T23" fmla="*/ 134 h 143"/>
              <a:gd name="T24" fmla="*/ 134 w 143"/>
              <a:gd name="T25" fmla="*/ 125 h 143"/>
              <a:gd name="T26" fmla="*/ 131 w 143"/>
              <a:gd name="T27" fmla="*/ 120 h 143"/>
              <a:gd name="T28" fmla="*/ 130 w 143"/>
              <a:gd name="T29" fmla="*/ 120 h 143"/>
              <a:gd name="T30" fmla="*/ 92 w 143"/>
              <a:gd name="T31" fmla="*/ 101 h 143"/>
              <a:gd name="T32" fmla="*/ 86 w 143"/>
              <a:gd name="T33" fmla="*/ 94 h 143"/>
              <a:gd name="T34" fmla="*/ 90 w 143"/>
              <a:gd name="T35" fmla="*/ 86 h 143"/>
              <a:gd name="T36" fmla="*/ 100 w 143"/>
              <a:gd name="T37" fmla="*/ 71 h 143"/>
              <a:gd name="T38" fmla="*/ 103 w 143"/>
              <a:gd name="T39" fmla="*/ 54 h 143"/>
              <a:gd name="T40" fmla="*/ 103 w 143"/>
              <a:gd name="T41" fmla="*/ 31 h 143"/>
              <a:gd name="T42" fmla="*/ 93 w 143"/>
              <a:gd name="T43" fmla="*/ 17 h 143"/>
              <a:gd name="T44" fmla="*/ 72 w 143"/>
              <a:gd name="T45" fmla="*/ 9 h 143"/>
              <a:gd name="T46" fmla="*/ 72 w 143"/>
              <a:gd name="T47" fmla="*/ 0 h 143"/>
              <a:gd name="T48" fmla="*/ 99 w 143"/>
              <a:gd name="T49" fmla="*/ 10 h 143"/>
              <a:gd name="T50" fmla="*/ 112 w 143"/>
              <a:gd name="T51" fmla="*/ 31 h 143"/>
              <a:gd name="T52" fmla="*/ 112 w 143"/>
              <a:gd name="T53" fmla="*/ 54 h 143"/>
              <a:gd name="T54" fmla="*/ 108 w 143"/>
              <a:gd name="T55" fmla="*/ 75 h 143"/>
              <a:gd name="T56" fmla="*/ 95 w 143"/>
              <a:gd name="T57" fmla="*/ 93 h 143"/>
              <a:gd name="T58" fmla="*/ 134 w 143"/>
              <a:gd name="T59" fmla="*/ 112 h 143"/>
              <a:gd name="T60" fmla="*/ 136 w 143"/>
              <a:gd name="T61" fmla="*/ 113 h 143"/>
              <a:gd name="T62" fmla="*/ 141 w 143"/>
              <a:gd name="T63" fmla="*/ 116 h 143"/>
              <a:gd name="T64" fmla="*/ 143 w 143"/>
              <a:gd name="T65" fmla="*/ 121 h 143"/>
              <a:gd name="T66" fmla="*/ 143 w 143"/>
              <a:gd name="T67" fmla="*/ 134 h 143"/>
              <a:gd name="T68" fmla="*/ 140 w 143"/>
              <a:gd name="T69" fmla="*/ 140 h 143"/>
              <a:gd name="T70" fmla="*/ 134 w 143"/>
              <a:gd name="T71" fmla="*/ 143 h 143"/>
              <a:gd name="T72" fmla="*/ 9 w 143"/>
              <a:gd name="T73" fmla="*/ 143 h 143"/>
              <a:gd name="T74" fmla="*/ 3 w 143"/>
              <a:gd name="T75" fmla="*/ 140 h 143"/>
              <a:gd name="T76" fmla="*/ 0 w 143"/>
              <a:gd name="T77" fmla="*/ 134 h 143"/>
              <a:gd name="T78" fmla="*/ 0 w 143"/>
              <a:gd name="T79" fmla="*/ 121 h 143"/>
              <a:gd name="T80" fmla="*/ 3 w 143"/>
              <a:gd name="T81" fmla="*/ 116 h 143"/>
              <a:gd name="T82" fmla="*/ 7 w 143"/>
              <a:gd name="T83" fmla="*/ 113 h 143"/>
              <a:gd name="T84" fmla="*/ 9 w 143"/>
              <a:gd name="T85" fmla="*/ 112 h 143"/>
              <a:gd name="T86" fmla="*/ 48 w 143"/>
              <a:gd name="T87" fmla="*/ 93 h 143"/>
              <a:gd name="T88" fmla="*/ 36 w 143"/>
              <a:gd name="T89" fmla="*/ 75 h 143"/>
              <a:gd name="T90" fmla="*/ 32 w 143"/>
              <a:gd name="T91" fmla="*/ 54 h 143"/>
              <a:gd name="T92" fmla="*/ 32 w 143"/>
              <a:gd name="T93" fmla="*/ 31 h 143"/>
              <a:gd name="T94" fmla="*/ 44 w 143"/>
              <a:gd name="T95" fmla="*/ 10 h 143"/>
              <a:gd name="T96" fmla="*/ 72 w 143"/>
              <a:gd name="T97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3" h="143">
                <a:moveTo>
                  <a:pt x="72" y="9"/>
                </a:moveTo>
                <a:cubicBezTo>
                  <a:pt x="64" y="9"/>
                  <a:pt x="57" y="12"/>
                  <a:pt x="51" y="17"/>
                </a:cubicBezTo>
                <a:cubicBezTo>
                  <a:pt x="44" y="22"/>
                  <a:pt x="40" y="27"/>
                  <a:pt x="40" y="31"/>
                </a:cubicBezTo>
                <a:cubicBezTo>
                  <a:pt x="40" y="54"/>
                  <a:pt x="40" y="54"/>
                  <a:pt x="40" y="54"/>
                </a:cubicBezTo>
                <a:cubicBezTo>
                  <a:pt x="40" y="59"/>
                  <a:pt x="42" y="65"/>
                  <a:pt x="44" y="71"/>
                </a:cubicBezTo>
                <a:cubicBezTo>
                  <a:pt x="46" y="78"/>
                  <a:pt x="50" y="83"/>
                  <a:pt x="54" y="86"/>
                </a:cubicBezTo>
                <a:cubicBezTo>
                  <a:pt x="57" y="88"/>
                  <a:pt x="58" y="91"/>
                  <a:pt x="57" y="94"/>
                </a:cubicBezTo>
                <a:cubicBezTo>
                  <a:pt x="57" y="98"/>
                  <a:pt x="55" y="100"/>
                  <a:pt x="52" y="101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21"/>
                  <a:pt x="9" y="123"/>
                  <a:pt x="9" y="125"/>
                </a:cubicBezTo>
                <a:cubicBezTo>
                  <a:pt x="9" y="134"/>
                  <a:pt x="9" y="134"/>
                  <a:pt x="9" y="134"/>
                </a:cubicBezTo>
                <a:cubicBezTo>
                  <a:pt x="134" y="134"/>
                  <a:pt x="134" y="134"/>
                  <a:pt x="134" y="134"/>
                </a:cubicBezTo>
                <a:cubicBezTo>
                  <a:pt x="134" y="125"/>
                  <a:pt x="134" y="125"/>
                  <a:pt x="134" y="125"/>
                </a:cubicBezTo>
                <a:cubicBezTo>
                  <a:pt x="134" y="122"/>
                  <a:pt x="133" y="121"/>
                  <a:pt x="131" y="120"/>
                </a:cubicBezTo>
                <a:cubicBezTo>
                  <a:pt x="130" y="120"/>
                  <a:pt x="130" y="120"/>
                  <a:pt x="130" y="120"/>
                </a:cubicBezTo>
                <a:cubicBezTo>
                  <a:pt x="92" y="101"/>
                  <a:pt x="92" y="101"/>
                  <a:pt x="92" y="101"/>
                </a:cubicBezTo>
                <a:cubicBezTo>
                  <a:pt x="89" y="100"/>
                  <a:pt x="87" y="98"/>
                  <a:pt x="86" y="94"/>
                </a:cubicBezTo>
                <a:cubicBezTo>
                  <a:pt x="86" y="91"/>
                  <a:pt x="87" y="88"/>
                  <a:pt x="90" y="86"/>
                </a:cubicBezTo>
                <a:cubicBezTo>
                  <a:pt x="94" y="83"/>
                  <a:pt x="97" y="78"/>
                  <a:pt x="100" y="71"/>
                </a:cubicBezTo>
                <a:cubicBezTo>
                  <a:pt x="102" y="65"/>
                  <a:pt x="103" y="59"/>
                  <a:pt x="103" y="54"/>
                </a:cubicBezTo>
                <a:cubicBezTo>
                  <a:pt x="103" y="31"/>
                  <a:pt x="103" y="31"/>
                  <a:pt x="103" y="31"/>
                </a:cubicBezTo>
                <a:cubicBezTo>
                  <a:pt x="103" y="27"/>
                  <a:pt x="100" y="22"/>
                  <a:pt x="93" y="17"/>
                </a:cubicBezTo>
                <a:cubicBezTo>
                  <a:pt x="86" y="12"/>
                  <a:pt x="79" y="9"/>
                  <a:pt x="72" y="9"/>
                </a:cubicBezTo>
                <a:close/>
                <a:moveTo>
                  <a:pt x="72" y="0"/>
                </a:moveTo>
                <a:cubicBezTo>
                  <a:pt x="81" y="0"/>
                  <a:pt x="90" y="4"/>
                  <a:pt x="99" y="10"/>
                </a:cubicBezTo>
                <a:cubicBezTo>
                  <a:pt x="108" y="17"/>
                  <a:pt x="112" y="24"/>
                  <a:pt x="112" y="31"/>
                </a:cubicBezTo>
                <a:cubicBezTo>
                  <a:pt x="112" y="54"/>
                  <a:pt x="112" y="54"/>
                  <a:pt x="112" y="54"/>
                </a:cubicBezTo>
                <a:cubicBezTo>
                  <a:pt x="112" y="60"/>
                  <a:pt x="111" y="67"/>
                  <a:pt x="108" y="75"/>
                </a:cubicBezTo>
                <a:cubicBezTo>
                  <a:pt x="105" y="83"/>
                  <a:pt x="101" y="89"/>
                  <a:pt x="95" y="93"/>
                </a:cubicBezTo>
                <a:cubicBezTo>
                  <a:pt x="134" y="112"/>
                  <a:pt x="134" y="112"/>
                  <a:pt x="134" y="112"/>
                </a:cubicBezTo>
                <a:cubicBezTo>
                  <a:pt x="136" y="113"/>
                  <a:pt x="136" y="113"/>
                  <a:pt x="136" y="113"/>
                </a:cubicBezTo>
                <a:cubicBezTo>
                  <a:pt x="138" y="113"/>
                  <a:pt x="139" y="114"/>
                  <a:pt x="141" y="116"/>
                </a:cubicBezTo>
                <a:cubicBezTo>
                  <a:pt x="142" y="117"/>
                  <a:pt x="143" y="119"/>
                  <a:pt x="143" y="121"/>
                </a:cubicBezTo>
                <a:cubicBezTo>
                  <a:pt x="143" y="134"/>
                  <a:pt x="143" y="134"/>
                  <a:pt x="143" y="134"/>
                </a:cubicBezTo>
                <a:cubicBezTo>
                  <a:pt x="143" y="137"/>
                  <a:pt x="142" y="139"/>
                  <a:pt x="140" y="140"/>
                </a:cubicBezTo>
                <a:cubicBezTo>
                  <a:pt x="139" y="142"/>
                  <a:pt x="137" y="143"/>
                  <a:pt x="134" y="143"/>
                </a:cubicBezTo>
                <a:cubicBezTo>
                  <a:pt x="9" y="143"/>
                  <a:pt x="9" y="143"/>
                  <a:pt x="9" y="143"/>
                </a:cubicBezTo>
                <a:cubicBezTo>
                  <a:pt x="7" y="143"/>
                  <a:pt x="5" y="142"/>
                  <a:pt x="3" y="140"/>
                </a:cubicBezTo>
                <a:cubicBezTo>
                  <a:pt x="1" y="139"/>
                  <a:pt x="0" y="137"/>
                  <a:pt x="0" y="134"/>
                </a:cubicBezTo>
                <a:cubicBezTo>
                  <a:pt x="0" y="121"/>
                  <a:pt x="0" y="121"/>
                  <a:pt x="0" y="121"/>
                </a:cubicBezTo>
                <a:cubicBezTo>
                  <a:pt x="0" y="119"/>
                  <a:pt x="1" y="118"/>
                  <a:pt x="3" y="116"/>
                </a:cubicBezTo>
                <a:cubicBezTo>
                  <a:pt x="4" y="115"/>
                  <a:pt x="6" y="113"/>
                  <a:pt x="7" y="113"/>
                </a:cubicBezTo>
                <a:cubicBezTo>
                  <a:pt x="8" y="112"/>
                  <a:pt x="8" y="112"/>
                  <a:pt x="9" y="112"/>
                </a:cubicBezTo>
                <a:cubicBezTo>
                  <a:pt x="48" y="93"/>
                  <a:pt x="48" y="93"/>
                  <a:pt x="48" y="93"/>
                </a:cubicBezTo>
                <a:cubicBezTo>
                  <a:pt x="43" y="89"/>
                  <a:pt x="39" y="83"/>
                  <a:pt x="36" y="75"/>
                </a:cubicBezTo>
                <a:cubicBezTo>
                  <a:pt x="33" y="67"/>
                  <a:pt x="32" y="60"/>
                  <a:pt x="32" y="54"/>
                </a:cubicBezTo>
                <a:cubicBezTo>
                  <a:pt x="32" y="31"/>
                  <a:pt x="32" y="31"/>
                  <a:pt x="32" y="31"/>
                </a:cubicBezTo>
                <a:cubicBezTo>
                  <a:pt x="32" y="24"/>
                  <a:pt x="36" y="17"/>
                  <a:pt x="44" y="10"/>
                </a:cubicBezTo>
                <a:cubicBezTo>
                  <a:pt x="53" y="4"/>
                  <a:pt x="62" y="0"/>
                  <a:pt x="7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4108468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9">
            <a:extLst>
              <a:ext uri="{FF2B5EF4-FFF2-40B4-BE49-F238E27FC236}">
                <a16:creationId xmlns:a16="http://schemas.microsoft.com/office/drawing/2014/main" id="{7BA4A10B-DC1F-4B6C-9288-C0905AD54EB3}"/>
              </a:ext>
            </a:extLst>
          </p:cNvPr>
          <p:cNvSpPr/>
          <p:nvPr/>
        </p:nvSpPr>
        <p:spPr>
          <a:xfrm>
            <a:off x="5451681" y="2495547"/>
            <a:ext cx="2032001" cy="177593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5731898-EAF6-436D-B2DA-D6F82DFC67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Голосовые ассистенты</a:t>
            </a:r>
            <a:r>
              <a:rPr lang="en-US" dirty="0"/>
              <a:t> + </a:t>
            </a:r>
            <a:r>
              <a:rPr lang="ru-RU" dirty="0"/>
              <a:t>навыки</a:t>
            </a:r>
          </a:p>
          <a:p>
            <a:endParaRPr lang="ru-RU" dirty="0"/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BEC56BBF-0982-4F37-8BEA-1E4605E49B3D}"/>
              </a:ext>
            </a:extLst>
          </p:cNvPr>
          <p:cNvSpPr txBox="1"/>
          <p:nvPr/>
        </p:nvSpPr>
        <p:spPr>
          <a:xfrm>
            <a:off x="1342635" y="1990996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0E090E8B-5919-44EF-9EB7-329D78282E21}"/>
              </a:ext>
            </a:extLst>
          </p:cNvPr>
          <p:cNvSpPr txBox="1"/>
          <p:nvPr/>
        </p:nvSpPr>
        <p:spPr>
          <a:xfrm>
            <a:off x="1342636" y="1619568"/>
            <a:ext cx="3578077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60B35D4D-8B84-41CD-964B-9964F66F4DBB}"/>
              </a:ext>
            </a:extLst>
          </p:cNvPr>
          <p:cNvSpPr txBox="1"/>
          <p:nvPr/>
        </p:nvSpPr>
        <p:spPr>
          <a:xfrm>
            <a:off x="1340509" y="2719505"/>
            <a:ext cx="3411925" cy="671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Автоматизация заказов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Увеличение продаж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Исследование нового канала продаж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35B470F1-FAFE-45FE-87D4-640867C169FE}"/>
              </a:ext>
            </a:extLst>
          </p:cNvPr>
          <p:cNvSpPr txBox="1"/>
          <p:nvPr/>
        </p:nvSpPr>
        <p:spPr>
          <a:xfrm>
            <a:off x="1340512" y="2373477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Задача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7613893E-4FDA-4EF9-93FE-D7A266B5453C}"/>
              </a:ext>
            </a:extLst>
          </p:cNvPr>
          <p:cNvSpPr txBox="1"/>
          <p:nvPr/>
        </p:nvSpPr>
        <p:spPr>
          <a:xfrm>
            <a:off x="1340512" y="3625121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lang="ru-RU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Решение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14" name="pointer-06.png" descr="pointer-06.png">
            <a:extLst>
              <a:ext uri="{FF2B5EF4-FFF2-40B4-BE49-F238E27FC236}">
                <a16:creationId xmlns:a16="http://schemas.microsoft.com/office/drawing/2014/main" id="{0441B685-D0E4-4BD9-98EF-FAB7050EF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061447" y="1748994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ointer-06.png" descr="pointer-06.png">
            <a:extLst>
              <a:ext uri="{FF2B5EF4-FFF2-40B4-BE49-F238E27FC236}">
                <a16:creationId xmlns:a16="http://schemas.microsoft.com/office/drawing/2014/main" id="{699CA1AA-5348-4824-AE53-16AAB937B1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059323" y="2502904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ointer-06.png" descr="pointer-06.png">
            <a:extLst>
              <a:ext uri="{FF2B5EF4-FFF2-40B4-BE49-F238E27FC236}">
                <a16:creationId xmlns:a16="http://schemas.microsoft.com/office/drawing/2014/main" id="{F8561A92-DE88-4672-B1B0-AE1E554881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061447" y="375329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hape 176">
            <a:extLst>
              <a:ext uri="{FF2B5EF4-FFF2-40B4-BE49-F238E27FC236}">
                <a16:creationId xmlns:a16="http://schemas.microsoft.com/office/drawing/2014/main" id="{69120777-5C1E-4000-934F-C332CFA61CFF}"/>
              </a:ext>
            </a:extLst>
          </p:cNvPr>
          <p:cNvSpPr txBox="1"/>
          <p:nvPr/>
        </p:nvSpPr>
        <p:spPr>
          <a:xfrm>
            <a:off x="1174928" y="3992039"/>
            <a:ext cx="3386187" cy="1810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Понимает живую речь – необязательно вспоминать точные названия продуктов.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Гибкая реализация NLU позволяет в одной фразе сформулировать все позиции заказа, например, «Маргарита на тонком тесте и большая кола».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Предусмотрены кнопки выбора, они работают как подсказки и удобны, когда нажимать быстрее, чем произносить. Навык сам уточняет детали.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Принимает и редактирует заказы, оформляет доставку. Запоминает </a:t>
            </a:r>
            <a:r>
              <a:rPr lang="ru-RU" sz="1000" b="0" dirty="0" err="1">
                <a:solidFill>
                  <a:schemeClr val="accent4"/>
                </a:solidFill>
                <a:latin typeface="Helvetica Neue Light"/>
              </a:rPr>
              <a:t>геопозицию</a:t>
            </a: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 клиента и контакты.</a:t>
            </a:r>
          </a:p>
          <a:p>
            <a:pPr marL="171450" marR="0" lvl="0" indent="-171450" algn="l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/>
            </a:pP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7" name="TextBox 40">
            <a:extLst>
              <a:ext uri="{FF2B5EF4-FFF2-40B4-BE49-F238E27FC236}">
                <a16:creationId xmlns:a16="http://schemas.microsoft.com/office/drawing/2014/main" id="{B0044770-BFF7-491A-99BB-067BC50120BE}"/>
              </a:ext>
            </a:extLst>
          </p:cNvPr>
          <p:cNvSpPr txBox="1"/>
          <p:nvPr/>
        </p:nvSpPr>
        <p:spPr>
          <a:xfrm>
            <a:off x="5541443" y="2579462"/>
            <a:ext cx="1852475" cy="647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33 700</a:t>
            </a:r>
            <a:endParaRPr kumimoji="0" sz="31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28" name="TextBox 13">
            <a:extLst>
              <a:ext uri="{FF2B5EF4-FFF2-40B4-BE49-F238E27FC236}">
                <a16:creationId xmlns:a16="http://schemas.microsoft.com/office/drawing/2014/main" id="{F84B36F9-B2BA-4F86-BA8C-AB711222A250}"/>
              </a:ext>
            </a:extLst>
          </p:cNvPr>
          <p:cNvSpPr txBox="1"/>
          <p:nvPr/>
        </p:nvSpPr>
        <p:spPr>
          <a:xfrm>
            <a:off x="5451681" y="3167479"/>
            <a:ext cx="1942237" cy="547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Число пользователей за первый квартал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9" name="TextBox 15">
            <a:extLst>
              <a:ext uri="{FF2B5EF4-FFF2-40B4-BE49-F238E27FC236}">
                <a16:creationId xmlns:a16="http://schemas.microsoft.com/office/drawing/2014/main" id="{2D600BD2-B5EB-41B9-B138-B4D85202F871}"/>
              </a:ext>
            </a:extLst>
          </p:cNvPr>
          <p:cNvSpPr txBox="1"/>
          <p:nvPr/>
        </p:nvSpPr>
        <p:spPr>
          <a:xfrm>
            <a:off x="9393472" y="6387213"/>
            <a:ext cx="763988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видеоролик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pic>
        <p:nvPicPr>
          <p:cNvPr id="30" name="papa_johnes_re">
            <a:hlinkClick r:id="" action="ppaction://media"/>
            <a:extLst>
              <a:ext uri="{FF2B5EF4-FFF2-40B4-BE49-F238E27FC236}">
                <a16:creationId xmlns:a16="http://schemas.microsoft.com/office/drawing/2014/main" id="{A95301C2-2845-42AC-819E-FF463EEC16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8675" y="1022247"/>
            <a:ext cx="2413582" cy="5218556"/>
          </a:xfrm>
          <a:prstGeom prst="rect">
            <a:avLst/>
          </a:prstGeom>
        </p:spPr>
      </p:pic>
      <p:pic>
        <p:nvPicPr>
          <p:cNvPr id="32" name="Picture 31" descr="Picture 2">
            <a:extLst>
              <a:ext uri="{FF2B5EF4-FFF2-40B4-BE49-F238E27FC236}">
                <a16:creationId xmlns:a16="http://schemas.microsoft.com/office/drawing/2014/main" id="{2DA839E2-A362-4430-A643-E73D9427CE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2636" y="2070774"/>
            <a:ext cx="304808" cy="30480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0564603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783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ounded Rectangle 39">
            <a:extLst>
              <a:ext uri="{FF2B5EF4-FFF2-40B4-BE49-F238E27FC236}">
                <a16:creationId xmlns:a16="http://schemas.microsoft.com/office/drawing/2014/main" id="{58AB1DBD-1022-4A7F-8CAB-5598BF756232}"/>
              </a:ext>
            </a:extLst>
          </p:cNvPr>
          <p:cNvSpPr/>
          <p:nvPr/>
        </p:nvSpPr>
        <p:spPr>
          <a:xfrm>
            <a:off x="5451681" y="2495547"/>
            <a:ext cx="2032001" cy="177593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60F125-3F3D-4495-A05D-CD665890B6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Голосовые ассистенты</a:t>
            </a:r>
            <a:r>
              <a:rPr lang="en-US" dirty="0"/>
              <a:t> + </a:t>
            </a:r>
            <a:r>
              <a:rPr lang="ru-RU" dirty="0"/>
              <a:t>навыки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TextBox 13">
            <a:extLst>
              <a:ext uri="{FF2B5EF4-FFF2-40B4-BE49-F238E27FC236}">
                <a16:creationId xmlns:a16="http://schemas.microsoft.com/office/drawing/2014/main" id="{7E8C1F3D-1B46-42EE-91F2-723408584AE2}"/>
              </a:ext>
            </a:extLst>
          </p:cNvPr>
          <p:cNvSpPr txBox="1"/>
          <p:nvPr/>
        </p:nvSpPr>
        <p:spPr>
          <a:xfrm>
            <a:off x="1342635" y="1990996"/>
            <a:ext cx="3149771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CA0CB54B-FFEF-4830-AC78-80AF3C820C2C}"/>
              </a:ext>
            </a:extLst>
          </p:cNvPr>
          <p:cNvSpPr txBox="1"/>
          <p:nvPr/>
        </p:nvSpPr>
        <p:spPr>
          <a:xfrm>
            <a:off x="1342636" y="1619568"/>
            <a:ext cx="3578077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09A83A7D-D82D-428A-A3B1-95EEC0557F4C}"/>
              </a:ext>
            </a:extLst>
          </p:cNvPr>
          <p:cNvSpPr txBox="1"/>
          <p:nvPr/>
        </p:nvSpPr>
        <p:spPr>
          <a:xfrm>
            <a:off x="1340509" y="2719505"/>
            <a:ext cx="3411925" cy="671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Автоматизация заказов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Увеличение продаж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Исследование нового канала продаж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D205EBFB-9459-494F-9EC8-20BDD7AFBE43}"/>
              </a:ext>
            </a:extLst>
          </p:cNvPr>
          <p:cNvSpPr txBox="1"/>
          <p:nvPr/>
        </p:nvSpPr>
        <p:spPr>
          <a:xfrm>
            <a:off x="1340512" y="2373477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Задача</a:t>
            </a: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42F16E5A-162D-4C4E-B89E-6A12890FE2F5}"/>
              </a:ext>
            </a:extLst>
          </p:cNvPr>
          <p:cNvSpPr txBox="1"/>
          <p:nvPr/>
        </p:nvSpPr>
        <p:spPr>
          <a:xfrm>
            <a:off x="1340512" y="3625121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lang="ru-RU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Решение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9" name="pointer-06.png" descr="pointer-06.png">
            <a:extLst>
              <a:ext uri="{FF2B5EF4-FFF2-40B4-BE49-F238E27FC236}">
                <a16:creationId xmlns:a16="http://schemas.microsoft.com/office/drawing/2014/main" id="{B67B12FF-DA57-47CC-BDEE-B9AD9E75B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61447" y="1748994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ointer-06.png" descr="pointer-06.png">
            <a:extLst>
              <a:ext uri="{FF2B5EF4-FFF2-40B4-BE49-F238E27FC236}">
                <a16:creationId xmlns:a16="http://schemas.microsoft.com/office/drawing/2014/main" id="{B05368C8-F73C-4674-AD92-755D509D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59323" y="2502904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pointer-06.png" descr="pointer-06.png">
            <a:extLst>
              <a:ext uri="{FF2B5EF4-FFF2-40B4-BE49-F238E27FC236}">
                <a16:creationId xmlns:a16="http://schemas.microsoft.com/office/drawing/2014/main" id="{CEB5293B-CEBC-4D43-9991-89FC3B43F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61447" y="375329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Shape 176">
            <a:extLst>
              <a:ext uri="{FF2B5EF4-FFF2-40B4-BE49-F238E27FC236}">
                <a16:creationId xmlns:a16="http://schemas.microsoft.com/office/drawing/2014/main" id="{21718F3C-61A5-4B0E-B34B-C15C141ADC37}"/>
              </a:ext>
            </a:extLst>
          </p:cNvPr>
          <p:cNvSpPr txBox="1"/>
          <p:nvPr/>
        </p:nvSpPr>
        <p:spPr>
          <a:xfrm>
            <a:off x="1174928" y="3992039"/>
            <a:ext cx="3386187" cy="1810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Понимает живую речь – необязательно вспоминать точные названия продуктов.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Гибкая реализация NLU позволяет в одной фразе сформулировать все позиции заказа, например, «Маргарита на тонком тесте и большая кола».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Предусмотрены кнопки выбора, они работают как подсказки и удобны, когда нажимать быстрее, чем произносить. Навык сам уточняет детали.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Принимает и редактирует заказы, оформляет доставку. Запоминает </a:t>
            </a:r>
            <a:r>
              <a:rPr lang="ru-RU" sz="1000" b="0" dirty="0" err="1">
                <a:solidFill>
                  <a:schemeClr val="accent4"/>
                </a:solidFill>
                <a:latin typeface="Helvetica Neue Light"/>
              </a:rPr>
              <a:t>геопозицию</a:t>
            </a: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 клиента и контакты.</a:t>
            </a:r>
          </a:p>
          <a:p>
            <a:pPr marL="171450" marR="0" lvl="0" indent="-171450" algn="l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Helvetica Neue"/>
              <a:buChar char="•"/>
              <a:tabLst/>
              <a:defRPr/>
            </a:pP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3" name="TextBox 40">
            <a:extLst>
              <a:ext uri="{FF2B5EF4-FFF2-40B4-BE49-F238E27FC236}">
                <a16:creationId xmlns:a16="http://schemas.microsoft.com/office/drawing/2014/main" id="{FB7984A3-1EBE-4F07-A48F-1D60A9C34C1A}"/>
              </a:ext>
            </a:extLst>
          </p:cNvPr>
          <p:cNvSpPr txBox="1"/>
          <p:nvPr/>
        </p:nvSpPr>
        <p:spPr>
          <a:xfrm>
            <a:off x="5541443" y="2579462"/>
            <a:ext cx="1852475" cy="647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3</a:t>
            </a:r>
            <a:endParaRPr kumimoji="0" sz="31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7A051A-B563-4A92-8B31-2382BDBB52BD}"/>
              </a:ext>
            </a:extLst>
          </p:cNvPr>
          <p:cNvSpPr txBox="1"/>
          <p:nvPr/>
        </p:nvSpPr>
        <p:spPr>
          <a:xfrm>
            <a:off x="5451681" y="3167479"/>
            <a:ext cx="1942237" cy="787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Квартиры проданы с помощью навыка в первый месяц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F9A1644F-FD06-401F-9A04-C4FC733F8EDE}"/>
              </a:ext>
            </a:extLst>
          </p:cNvPr>
          <p:cNvSpPr txBox="1"/>
          <p:nvPr/>
        </p:nvSpPr>
        <p:spPr>
          <a:xfrm>
            <a:off x="9393472" y="6387213"/>
            <a:ext cx="763988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видеоролик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8EB7462-4FF1-483C-9F3E-42B5AF215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7168" y="1179406"/>
            <a:ext cx="1989856" cy="355142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35B9978-1538-455D-BB37-D29C99F4D39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323" b="823"/>
          <a:stretch/>
        </p:blipFill>
        <p:spPr>
          <a:xfrm>
            <a:off x="9128334" y="2128888"/>
            <a:ext cx="1989856" cy="3643262"/>
          </a:xfrm>
          <a:prstGeom prst="rect">
            <a:avLst/>
          </a:prstGeom>
        </p:spPr>
      </p:pic>
      <p:pic>
        <p:nvPicPr>
          <p:cNvPr id="21" name="Picture 20" descr="Picture 2">
            <a:extLst>
              <a:ext uri="{FF2B5EF4-FFF2-40B4-BE49-F238E27FC236}">
                <a16:creationId xmlns:a16="http://schemas.microsoft.com/office/drawing/2014/main" id="{6D39C3F4-E28D-4158-81A4-829A70EA1E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2636" y="2089279"/>
            <a:ext cx="304808" cy="30480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9041589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172590-C5C7-4867-9E4B-3EF4A1A28B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Секретарь в телефоне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6D3781-27F6-4358-BCE2-6E95FAB46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8947" y="1422918"/>
            <a:ext cx="1727556" cy="37415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A1657F-4238-4E13-8A9D-14492B77A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306" y="2621902"/>
            <a:ext cx="1667242" cy="3610947"/>
          </a:xfrm>
          <a:prstGeom prst="rect">
            <a:avLst/>
          </a:prstGeom>
        </p:spPr>
      </p:pic>
      <p:sp>
        <p:nvSpPr>
          <p:cNvPr id="11" name="TextBox 13">
            <a:extLst>
              <a:ext uri="{FF2B5EF4-FFF2-40B4-BE49-F238E27FC236}">
                <a16:creationId xmlns:a16="http://schemas.microsoft.com/office/drawing/2014/main" id="{F00DDE0A-D190-435B-B049-3B6F5732A075}"/>
              </a:ext>
            </a:extLst>
          </p:cNvPr>
          <p:cNvSpPr txBox="1"/>
          <p:nvPr/>
        </p:nvSpPr>
        <p:spPr>
          <a:xfrm>
            <a:off x="1342636" y="1619568"/>
            <a:ext cx="3578077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2750E176-49DF-4428-AB97-33D0A7AF8C78}"/>
              </a:ext>
            </a:extLst>
          </p:cNvPr>
          <p:cNvSpPr txBox="1"/>
          <p:nvPr/>
        </p:nvSpPr>
        <p:spPr>
          <a:xfrm>
            <a:off x="1340509" y="2719505"/>
            <a:ext cx="3411925" cy="871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Заменить голосовую почту на </a:t>
            </a:r>
            <a:r>
              <a:rPr kumimoji="0" lang="ru-RU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умнного</a:t>
            </a: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помощника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Записывать </a:t>
            </a: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звонки для конечного пользователя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Реагировать на спам</a:t>
            </a:r>
          </a:p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Транскрибация</a:t>
            </a: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 диалогов по важным вопросам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55800204-CDF2-4F8A-BB22-3503102CCE0E}"/>
              </a:ext>
            </a:extLst>
          </p:cNvPr>
          <p:cNvSpPr txBox="1"/>
          <p:nvPr/>
        </p:nvSpPr>
        <p:spPr>
          <a:xfrm>
            <a:off x="1340512" y="2373477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A10698-D600-497E-A10B-19023BD908B9}"/>
              </a:ext>
            </a:extLst>
          </p:cNvPr>
          <p:cNvSpPr txBox="1"/>
          <p:nvPr/>
        </p:nvSpPr>
        <p:spPr>
          <a:xfrm>
            <a:off x="1340512" y="3625121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lang="ru-RU" sz="1600" b="1" i="0" u="none" strike="noStrike" kern="0" cap="none" spc="2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Решение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15" name="pointer-06.png" descr="pointer-06.png">
            <a:extLst>
              <a:ext uri="{FF2B5EF4-FFF2-40B4-BE49-F238E27FC236}">
                <a16:creationId xmlns:a16="http://schemas.microsoft.com/office/drawing/2014/main" id="{3042AB31-A432-4E14-9A33-96F395E32F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061447" y="1748994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ointer-06.png" descr="pointer-06.png">
            <a:extLst>
              <a:ext uri="{FF2B5EF4-FFF2-40B4-BE49-F238E27FC236}">
                <a16:creationId xmlns:a16="http://schemas.microsoft.com/office/drawing/2014/main" id="{CC845661-4DB5-4C24-AB1A-A7B8B4423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059323" y="2502904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pointer-06.png" descr="pointer-06.png">
            <a:extLst>
              <a:ext uri="{FF2B5EF4-FFF2-40B4-BE49-F238E27FC236}">
                <a16:creationId xmlns:a16="http://schemas.microsoft.com/office/drawing/2014/main" id="{1DA7B4E6-0D31-4123-9E66-FB714BD6E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061447" y="375329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Shape 176">
            <a:extLst>
              <a:ext uri="{FF2B5EF4-FFF2-40B4-BE49-F238E27FC236}">
                <a16:creationId xmlns:a16="http://schemas.microsoft.com/office/drawing/2014/main" id="{4C24A9C8-3AD8-4192-8831-7E2083CD5BF8}"/>
              </a:ext>
            </a:extLst>
          </p:cNvPr>
          <p:cNvSpPr txBox="1"/>
          <p:nvPr/>
        </p:nvSpPr>
        <p:spPr>
          <a:xfrm>
            <a:off x="1174928" y="3992039"/>
            <a:ext cx="3386187" cy="1169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Бот-секретарь в мобильном приложении или</a:t>
            </a:r>
            <a:r>
              <a:rPr lang="en-US" sz="1000" b="0" dirty="0">
                <a:solidFill>
                  <a:schemeClr val="accent4"/>
                </a:solidFill>
                <a:latin typeface="Helvetica Neue Light"/>
              </a:rPr>
              <a:t> telegram </a:t>
            </a:r>
            <a:endParaRPr lang="ru-RU" sz="1000" b="0" dirty="0">
              <a:solidFill>
                <a:schemeClr val="accent4"/>
              </a:solidFill>
              <a:latin typeface="Helvetica Neue Light"/>
            </a:endParaRP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Умеет </a:t>
            </a: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отвечать на звонки, когда пользователь не может ответить на звонок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Распознает спам</a:t>
            </a:r>
            <a:r>
              <a:rPr lang="ru-RU" sz="1000" b="0" dirty="0">
                <a:solidFill>
                  <a:schemeClr val="accent4"/>
                </a:solidFill>
                <a:latin typeface="Helvetica Neue Light"/>
                <a:sym typeface="Helvetica Neue Light"/>
              </a:rPr>
              <a:t>, старается пошутить, чтобы в дальнейшем было забавно слушать звонки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Записывает важную информацию о звонке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9" name="TextBox 40">
            <a:extLst>
              <a:ext uri="{FF2B5EF4-FFF2-40B4-BE49-F238E27FC236}">
                <a16:creationId xmlns:a16="http://schemas.microsoft.com/office/drawing/2014/main" id="{80C9C326-A6A0-4D20-B5ED-950F032C959D}"/>
              </a:ext>
            </a:extLst>
          </p:cNvPr>
          <p:cNvSpPr txBox="1"/>
          <p:nvPr/>
        </p:nvSpPr>
        <p:spPr>
          <a:xfrm>
            <a:off x="5541443" y="2579462"/>
            <a:ext cx="1852475" cy="647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1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22" name="Picture 21" descr="Picture 29">
            <a:extLst>
              <a:ext uri="{FF2B5EF4-FFF2-40B4-BE49-F238E27FC236}">
                <a16:creationId xmlns:a16="http://schemas.microsoft.com/office/drawing/2014/main" id="{453350CD-BF52-402D-9991-B5ABA0B8BE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1527" y="2005672"/>
            <a:ext cx="412433" cy="412433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Freeform 495">
            <a:extLst>
              <a:ext uri="{FF2B5EF4-FFF2-40B4-BE49-F238E27FC236}">
                <a16:creationId xmlns:a16="http://schemas.microsoft.com/office/drawing/2014/main" id="{885EEF8B-6017-469B-B901-74F2626D922E}"/>
              </a:ext>
            </a:extLst>
          </p:cNvPr>
          <p:cNvSpPr>
            <a:spLocks noEditPoints="1"/>
          </p:cNvSpPr>
          <p:nvPr/>
        </p:nvSpPr>
        <p:spPr bwMode="auto">
          <a:xfrm>
            <a:off x="1437078" y="2038899"/>
            <a:ext cx="297884" cy="301351"/>
          </a:xfrm>
          <a:custGeom>
            <a:avLst/>
            <a:gdLst>
              <a:gd name="T0" fmla="*/ 117 w 143"/>
              <a:gd name="T1" fmla="*/ 9 h 144"/>
              <a:gd name="T2" fmla="*/ 51 w 143"/>
              <a:gd name="T3" fmla="*/ 51 h 144"/>
              <a:gd name="T4" fmla="*/ 9 w 143"/>
              <a:gd name="T5" fmla="*/ 117 h 144"/>
              <a:gd name="T6" fmla="*/ 15 w 143"/>
              <a:gd name="T7" fmla="*/ 124 h 144"/>
              <a:gd name="T8" fmla="*/ 26 w 143"/>
              <a:gd name="T9" fmla="*/ 134 h 144"/>
              <a:gd name="T10" fmla="*/ 28 w 143"/>
              <a:gd name="T11" fmla="*/ 134 h 144"/>
              <a:gd name="T12" fmla="*/ 47 w 143"/>
              <a:gd name="T13" fmla="*/ 106 h 144"/>
              <a:gd name="T14" fmla="*/ 46 w 143"/>
              <a:gd name="T15" fmla="*/ 104 h 144"/>
              <a:gd name="T16" fmla="*/ 39 w 143"/>
              <a:gd name="T17" fmla="*/ 91 h 144"/>
              <a:gd name="T18" fmla="*/ 36 w 143"/>
              <a:gd name="T19" fmla="*/ 86 h 144"/>
              <a:gd name="T20" fmla="*/ 39 w 143"/>
              <a:gd name="T21" fmla="*/ 81 h 144"/>
              <a:gd name="T22" fmla="*/ 59 w 143"/>
              <a:gd name="T23" fmla="*/ 59 h 144"/>
              <a:gd name="T24" fmla="*/ 82 w 143"/>
              <a:gd name="T25" fmla="*/ 40 h 144"/>
              <a:gd name="T26" fmla="*/ 86 w 143"/>
              <a:gd name="T27" fmla="*/ 36 h 144"/>
              <a:gd name="T28" fmla="*/ 91 w 143"/>
              <a:gd name="T29" fmla="*/ 39 h 144"/>
              <a:gd name="T30" fmla="*/ 104 w 143"/>
              <a:gd name="T31" fmla="*/ 46 h 144"/>
              <a:gd name="T32" fmla="*/ 106 w 143"/>
              <a:gd name="T33" fmla="*/ 47 h 144"/>
              <a:gd name="T34" fmla="*/ 134 w 143"/>
              <a:gd name="T35" fmla="*/ 28 h 144"/>
              <a:gd name="T36" fmla="*/ 134 w 143"/>
              <a:gd name="T37" fmla="*/ 28 h 144"/>
              <a:gd name="T38" fmla="*/ 134 w 143"/>
              <a:gd name="T39" fmla="*/ 26 h 144"/>
              <a:gd name="T40" fmla="*/ 124 w 143"/>
              <a:gd name="T41" fmla="*/ 15 h 144"/>
              <a:gd name="T42" fmla="*/ 117 w 143"/>
              <a:gd name="T43" fmla="*/ 9 h 144"/>
              <a:gd name="T44" fmla="*/ 117 w 143"/>
              <a:gd name="T45" fmla="*/ 0 h 144"/>
              <a:gd name="T46" fmla="*/ 127 w 143"/>
              <a:gd name="T47" fmla="*/ 6 h 144"/>
              <a:gd name="T48" fmla="*/ 136 w 143"/>
              <a:gd name="T49" fmla="*/ 15 h 144"/>
              <a:gd name="T50" fmla="*/ 141 w 143"/>
              <a:gd name="T51" fmla="*/ 21 h 144"/>
              <a:gd name="T52" fmla="*/ 143 w 143"/>
              <a:gd name="T53" fmla="*/ 28 h 144"/>
              <a:gd name="T54" fmla="*/ 140 w 143"/>
              <a:gd name="T55" fmla="*/ 35 h 144"/>
              <a:gd name="T56" fmla="*/ 111 w 143"/>
              <a:gd name="T57" fmla="*/ 55 h 144"/>
              <a:gd name="T58" fmla="*/ 99 w 143"/>
              <a:gd name="T59" fmla="*/ 54 h 144"/>
              <a:gd name="T60" fmla="*/ 87 w 143"/>
              <a:gd name="T61" fmla="*/ 47 h 144"/>
              <a:gd name="T62" fmla="*/ 65 w 143"/>
              <a:gd name="T63" fmla="*/ 66 h 144"/>
              <a:gd name="T64" fmla="*/ 47 w 143"/>
              <a:gd name="T65" fmla="*/ 87 h 144"/>
              <a:gd name="T66" fmla="*/ 54 w 143"/>
              <a:gd name="T67" fmla="*/ 99 h 144"/>
              <a:gd name="T68" fmla="*/ 56 w 143"/>
              <a:gd name="T69" fmla="*/ 106 h 144"/>
              <a:gd name="T70" fmla="*/ 55 w 143"/>
              <a:gd name="T71" fmla="*/ 111 h 144"/>
              <a:gd name="T72" fmla="*/ 35 w 143"/>
              <a:gd name="T73" fmla="*/ 140 h 144"/>
              <a:gd name="T74" fmla="*/ 29 w 143"/>
              <a:gd name="T75" fmla="*/ 143 h 144"/>
              <a:gd name="T76" fmla="*/ 21 w 143"/>
              <a:gd name="T77" fmla="*/ 141 h 144"/>
              <a:gd name="T78" fmla="*/ 15 w 143"/>
              <a:gd name="T79" fmla="*/ 136 h 144"/>
              <a:gd name="T80" fmla="*/ 6 w 143"/>
              <a:gd name="T81" fmla="*/ 127 h 144"/>
              <a:gd name="T82" fmla="*/ 0 w 143"/>
              <a:gd name="T83" fmla="*/ 117 h 144"/>
              <a:gd name="T84" fmla="*/ 0 w 143"/>
              <a:gd name="T85" fmla="*/ 117 h 144"/>
              <a:gd name="T86" fmla="*/ 44 w 143"/>
              <a:gd name="T87" fmla="*/ 44 h 144"/>
              <a:gd name="T88" fmla="*/ 117 w 143"/>
              <a:gd name="T89" fmla="*/ 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3" h="144">
                <a:moveTo>
                  <a:pt x="117" y="9"/>
                </a:moveTo>
                <a:cubicBezTo>
                  <a:pt x="99" y="10"/>
                  <a:pt x="77" y="24"/>
                  <a:pt x="51" y="51"/>
                </a:cubicBezTo>
                <a:cubicBezTo>
                  <a:pt x="24" y="78"/>
                  <a:pt x="10" y="100"/>
                  <a:pt x="9" y="117"/>
                </a:cubicBezTo>
                <a:cubicBezTo>
                  <a:pt x="10" y="118"/>
                  <a:pt x="12" y="121"/>
                  <a:pt x="15" y="124"/>
                </a:cubicBezTo>
                <a:cubicBezTo>
                  <a:pt x="19" y="128"/>
                  <a:pt x="22" y="131"/>
                  <a:pt x="26" y="134"/>
                </a:cubicBezTo>
                <a:cubicBezTo>
                  <a:pt x="27" y="134"/>
                  <a:pt x="28" y="134"/>
                  <a:pt x="28" y="134"/>
                </a:cubicBezTo>
                <a:cubicBezTo>
                  <a:pt x="36" y="123"/>
                  <a:pt x="42" y="114"/>
                  <a:pt x="47" y="106"/>
                </a:cubicBezTo>
                <a:cubicBezTo>
                  <a:pt x="47" y="106"/>
                  <a:pt x="47" y="105"/>
                  <a:pt x="46" y="104"/>
                </a:cubicBezTo>
                <a:cubicBezTo>
                  <a:pt x="45" y="102"/>
                  <a:pt x="43" y="98"/>
                  <a:pt x="39" y="91"/>
                </a:cubicBezTo>
                <a:cubicBezTo>
                  <a:pt x="36" y="86"/>
                  <a:pt x="36" y="86"/>
                  <a:pt x="36" y="86"/>
                </a:cubicBezTo>
                <a:cubicBezTo>
                  <a:pt x="39" y="81"/>
                  <a:pt x="39" y="81"/>
                  <a:pt x="39" y="81"/>
                </a:cubicBezTo>
                <a:cubicBezTo>
                  <a:pt x="44" y="75"/>
                  <a:pt x="50" y="68"/>
                  <a:pt x="59" y="59"/>
                </a:cubicBezTo>
                <a:cubicBezTo>
                  <a:pt x="68" y="50"/>
                  <a:pt x="75" y="44"/>
                  <a:pt x="82" y="40"/>
                </a:cubicBezTo>
                <a:cubicBezTo>
                  <a:pt x="86" y="36"/>
                  <a:pt x="86" y="36"/>
                  <a:pt x="86" y="36"/>
                </a:cubicBezTo>
                <a:cubicBezTo>
                  <a:pt x="91" y="39"/>
                  <a:pt x="91" y="39"/>
                  <a:pt x="91" y="39"/>
                </a:cubicBezTo>
                <a:cubicBezTo>
                  <a:pt x="98" y="43"/>
                  <a:pt x="102" y="45"/>
                  <a:pt x="104" y="46"/>
                </a:cubicBezTo>
                <a:cubicBezTo>
                  <a:pt x="105" y="47"/>
                  <a:pt x="106" y="47"/>
                  <a:pt x="106" y="47"/>
                </a:cubicBezTo>
                <a:cubicBezTo>
                  <a:pt x="117" y="40"/>
                  <a:pt x="126" y="34"/>
                  <a:pt x="134" y="28"/>
                </a:cubicBezTo>
                <a:cubicBezTo>
                  <a:pt x="134" y="28"/>
                  <a:pt x="134" y="28"/>
                  <a:pt x="134" y="28"/>
                </a:cubicBezTo>
                <a:cubicBezTo>
                  <a:pt x="134" y="27"/>
                  <a:pt x="134" y="27"/>
                  <a:pt x="134" y="26"/>
                </a:cubicBezTo>
                <a:cubicBezTo>
                  <a:pt x="131" y="22"/>
                  <a:pt x="128" y="19"/>
                  <a:pt x="124" y="15"/>
                </a:cubicBezTo>
                <a:cubicBezTo>
                  <a:pt x="121" y="12"/>
                  <a:pt x="118" y="10"/>
                  <a:pt x="117" y="9"/>
                </a:cubicBezTo>
                <a:close/>
                <a:moveTo>
                  <a:pt x="117" y="0"/>
                </a:moveTo>
                <a:cubicBezTo>
                  <a:pt x="120" y="0"/>
                  <a:pt x="123" y="2"/>
                  <a:pt x="127" y="6"/>
                </a:cubicBezTo>
                <a:cubicBezTo>
                  <a:pt x="131" y="9"/>
                  <a:pt x="134" y="13"/>
                  <a:pt x="136" y="15"/>
                </a:cubicBezTo>
                <a:cubicBezTo>
                  <a:pt x="138" y="17"/>
                  <a:pt x="140" y="19"/>
                  <a:pt x="141" y="21"/>
                </a:cubicBezTo>
                <a:cubicBezTo>
                  <a:pt x="142" y="23"/>
                  <a:pt x="143" y="25"/>
                  <a:pt x="143" y="28"/>
                </a:cubicBezTo>
                <a:cubicBezTo>
                  <a:pt x="143" y="31"/>
                  <a:pt x="142" y="34"/>
                  <a:pt x="140" y="35"/>
                </a:cubicBezTo>
                <a:cubicBezTo>
                  <a:pt x="132" y="41"/>
                  <a:pt x="123" y="47"/>
                  <a:pt x="111" y="55"/>
                </a:cubicBezTo>
                <a:cubicBezTo>
                  <a:pt x="108" y="57"/>
                  <a:pt x="104" y="56"/>
                  <a:pt x="99" y="54"/>
                </a:cubicBezTo>
                <a:cubicBezTo>
                  <a:pt x="98" y="53"/>
                  <a:pt x="93" y="51"/>
                  <a:pt x="87" y="47"/>
                </a:cubicBezTo>
                <a:cubicBezTo>
                  <a:pt x="81" y="51"/>
                  <a:pt x="74" y="57"/>
                  <a:pt x="65" y="66"/>
                </a:cubicBezTo>
                <a:cubicBezTo>
                  <a:pt x="57" y="74"/>
                  <a:pt x="51" y="81"/>
                  <a:pt x="47" y="87"/>
                </a:cubicBezTo>
                <a:cubicBezTo>
                  <a:pt x="51" y="93"/>
                  <a:pt x="53" y="97"/>
                  <a:pt x="54" y="99"/>
                </a:cubicBezTo>
                <a:cubicBezTo>
                  <a:pt x="55" y="102"/>
                  <a:pt x="56" y="104"/>
                  <a:pt x="56" y="106"/>
                </a:cubicBezTo>
                <a:cubicBezTo>
                  <a:pt x="56" y="108"/>
                  <a:pt x="55" y="110"/>
                  <a:pt x="55" y="111"/>
                </a:cubicBezTo>
                <a:cubicBezTo>
                  <a:pt x="49" y="119"/>
                  <a:pt x="43" y="129"/>
                  <a:pt x="35" y="140"/>
                </a:cubicBezTo>
                <a:cubicBezTo>
                  <a:pt x="34" y="142"/>
                  <a:pt x="32" y="143"/>
                  <a:pt x="29" y="143"/>
                </a:cubicBezTo>
                <a:cubicBezTo>
                  <a:pt x="27" y="144"/>
                  <a:pt x="24" y="143"/>
                  <a:pt x="21" y="141"/>
                </a:cubicBezTo>
                <a:cubicBezTo>
                  <a:pt x="20" y="140"/>
                  <a:pt x="18" y="138"/>
                  <a:pt x="15" y="136"/>
                </a:cubicBezTo>
                <a:cubicBezTo>
                  <a:pt x="13" y="134"/>
                  <a:pt x="10" y="131"/>
                  <a:pt x="6" y="127"/>
                </a:cubicBezTo>
                <a:cubicBezTo>
                  <a:pt x="2" y="123"/>
                  <a:pt x="0" y="120"/>
                  <a:pt x="0" y="117"/>
                </a:cubicBezTo>
                <a:cubicBezTo>
                  <a:pt x="0" y="117"/>
                  <a:pt x="0" y="117"/>
                  <a:pt x="0" y="117"/>
                </a:cubicBezTo>
                <a:cubicBezTo>
                  <a:pt x="1" y="97"/>
                  <a:pt x="16" y="73"/>
                  <a:pt x="44" y="44"/>
                </a:cubicBezTo>
                <a:cubicBezTo>
                  <a:pt x="73" y="15"/>
                  <a:pt x="97" y="1"/>
                  <a:pt x="1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5164796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Развлекательный контент</a:t>
            </a:r>
          </a:p>
        </p:txBody>
      </p:sp>
      <p:sp>
        <p:nvSpPr>
          <p:cNvPr id="4" name="Freeform 502">
            <a:extLst>
              <a:ext uri="{FF2B5EF4-FFF2-40B4-BE49-F238E27FC236}">
                <a16:creationId xmlns:a16="http://schemas.microsoft.com/office/drawing/2014/main" id="{EC529ACC-D13B-46D4-9344-A7E6141DBAF9}"/>
              </a:ext>
            </a:extLst>
          </p:cNvPr>
          <p:cNvSpPr>
            <a:spLocks noEditPoints="1"/>
          </p:cNvSpPr>
          <p:nvPr/>
        </p:nvSpPr>
        <p:spPr bwMode="auto">
          <a:xfrm>
            <a:off x="1576873" y="2341984"/>
            <a:ext cx="2468115" cy="2433039"/>
          </a:xfrm>
          <a:custGeom>
            <a:avLst/>
            <a:gdLst>
              <a:gd name="T0" fmla="*/ 37 w 143"/>
              <a:gd name="T1" fmla="*/ 84 h 143"/>
              <a:gd name="T2" fmla="*/ 41 w 143"/>
              <a:gd name="T3" fmla="*/ 89 h 143"/>
              <a:gd name="T4" fmla="*/ 50 w 143"/>
              <a:gd name="T5" fmla="*/ 100 h 143"/>
              <a:gd name="T6" fmla="*/ 70 w 143"/>
              <a:gd name="T7" fmla="*/ 107 h 143"/>
              <a:gd name="T8" fmla="*/ 71 w 143"/>
              <a:gd name="T9" fmla="*/ 107 h 143"/>
              <a:gd name="T10" fmla="*/ 92 w 143"/>
              <a:gd name="T11" fmla="*/ 100 h 143"/>
              <a:gd name="T12" fmla="*/ 102 w 143"/>
              <a:gd name="T13" fmla="*/ 89 h 143"/>
              <a:gd name="T14" fmla="*/ 106 w 143"/>
              <a:gd name="T15" fmla="*/ 84 h 143"/>
              <a:gd name="T16" fmla="*/ 111 w 143"/>
              <a:gd name="T17" fmla="*/ 87 h 143"/>
              <a:gd name="T18" fmla="*/ 110 w 143"/>
              <a:gd name="T19" fmla="*/ 93 h 143"/>
              <a:gd name="T20" fmla="*/ 97 w 143"/>
              <a:gd name="T21" fmla="*/ 107 h 143"/>
              <a:gd name="T22" fmla="*/ 71 w 143"/>
              <a:gd name="T23" fmla="*/ 116 h 143"/>
              <a:gd name="T24" fmla="*/ 70 w 143"/>
              <a:gd name="T25" fmla="*/ 116 h 143"/>
              <a:gd name="T26" fmla="*/ 45 w 143"/>
              <a:gd name="T27" fmla="*/ 107 h 143"/>
              <a:gd name="T28" fmla="*/ 33 w 143"/>
              <a:gd name="T29" fmla="*/ 93 h 143"/>
              <a:gd name="T30" fmla="*/ 31 w 143"/>
              <a:gd name="T31" fmla="*/ 87 h 143"/>
              <a:gd name="T32" fmla="*/ 94 w 143"/>
              <a:gd name="T33" fmla="*/ 49 h 143"/>
              <a:gd name="T34" fmla="*/ 103 w 143"/>
              <a:gd name="T35" fmla="*/ 58 h 143"/>
              <a:gd name="T36" fmla="*/ 94 w 143"/>
              <a:gd name="T37" fmla="*/ 67 h 143"/>
              <a:gd name="T38" fmla="*/ 85 w 143"/>
              <a:gd name="T39" fmla="*/ 58 h 143"/>
              <a:gd name="T40" fmla="*/ 94 w 143"/>
              <a:gd name="T41" fmla="*/ 49 h 143"/>
              <a:gd name="T42" fmla="*/ 55 w 143"/>
              <a:gd name="T43" fmla="*/ 52 h 143"/>
              <a:gd name="T44" fmla="*/ 55 w 143"/>
              <a:gd name="T45" fmla="*/ 64 h 143"/>
              <a:gd name="T46" fmla="*/ 43 w 143"/>
              <a:gd name="T47" fmla="*/ 64 h 143"/>
              <a:gd name="T48" fmla="*/ 43 w 143"/>
              <a:gd name="T49" fmla="*/ 52 h 143"/>
              <a:gd name="T50" fmla="*/ 71 w 143"/>
              <a:gd name="T51" fmla="*/ 9 h 143"/>
              <a:gd name="T52" fmla="*/ 9 w 143"/>
              <a:gd name="T53" fmla="*/ 71 h 143"/>
              <a:gd name="T54" fmla="*/ 71 w 143"/>
              <a:gd name="T55" fmla="*/ 134 h 143"/>
              <a:gd name="T56" fmla="*/ 134 w 143"/>
              <a:gd name="T57" fmla="*/ 71 h 143"/>
              <a:gd name="T58" fmla="*/ 71 w 143"/>
              <a:gd name="T59" fmla="*/ 9 h 143"/>
              <a:gd name="T60" fmla="*/ 122 w 143"/>
              <a:gd name="T61" fmla="*/ 21 h 143"/>
              <a:gd name="T62" fmla="*/ 122 w 143"/>
              <a:gd name="T63" fmla="*/ 122 h 143"/>
              <a:gd name="T64" fmla="*/ 21 w 143"/>
              <a:gd name="T65" fmla="*/ 122 h 143"/>
              <a:gd name="T66" fmla="*/ 21 w 143"/>
              <a:gd name="T67" fmla="*/ 21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3" h="143">
                <a:moveTo>
                  <a:pt x="34" y="84"/>
                </a:moveTo>
                <a:cubicBezTo>
                  <a:pt x="35" y="84"/>
                  <a:pt x="36" y="84"/>
                  <a:pt x="37" y="84"/>
                </a:cubicBezTo>
                <a:cubicBezTo>
                  <a:pt x="38" y="85"/>
                  <a:pt x="39" y="86"/>
                  <a:pt x="40" y="87"/>
                </a:cubicBezTo>
                <a:cubicBezTo>
                  <a:pt x="40" y="87"/>
                  <a:pt x="40" y="88"/>
                  <a:pt x="41" y="89"/>
                </a:cubicBezTo>
                <a:cubicBezTo>
                  <a:pt x="42" y="90"/>
                  <a:pt x="43" y="92"/>
                  <a:pt x="45" y="94"/>
                </a:cubicBezTo>
                <a:cubicBezTo>
                  <a:pt x="46" y="97"/>
                  <a:pt x="48" y="99"/>
                  <a:pt x="50" y="100"/>
                </a:cubicBezTo>
                <a:cubicBezTo>
                  <a:pt x="53" y="102"/>
                  <a:pt x="56" y="104"/>
                  <a:pt x="59" y="105"/>
                </a:cubicBezTo>
                <a:cubicBezTo>
                  <a:pt x="63" y="106"/>
                  <a:pt x="67" y="107"/>
                  <a:pt x="70" y="107"/>
                </a:cubicBezTo>
                <a:cubicBezTo>
                  <a:pt x="71" y="107"/>
                  <a:pt x="71" y="107"/>
                  <a:pt x="71" y="107"/>
                </a:cubicBezTo>
                <a:cubicBezTo>
                  <a:pt x="71" y="107"/>
                  <a:pt x="71" y="107"/>
                  <a:pt x="71" y="107"/>
                </a:cubicBezTo>
                <a:cubicBezTo>
                  <a:pt x="75" y="107"/>
                  <a:pt x="79" y="106"/>
                  <a:pt x="83" y="105"/>
                </a:cubicBezTo>
                <a:cubicBezTo>
                  <a:pt x="87" y="103"/>
                  <a:pt x="90" y="102"/>
                  <a:pt x="92" y="100"/>
                </a:cubicBezTo>
                <a:cubicBezTo>
                  <a:pt x="94" y="98"/>
                  <a:pt x="96" y="96"/>
                  <a:pt x="98" y="94"/>
                </a:cubicBezTo>
                <a:cubicBezTo>
                  <a:pt x="100" y="92"/>
                  <a:pt x="101" y="90"/>
                  <a:pt x="102" y="89"/>
                </a:cubicBezTo>
                <a:cubicBezTo>
                  <a:pt x="102" y="88"/>
                  <a:pt x="103" y="87"/>
                  <a:pt x="103" y="87"/>
                </a:cubicBezTo>
                <a:cubicBezTo>
                  <a:pt x="103" y="86"/>
                  <a:pt x="104" y="85"/>
                  <a:pt x="106" y="84"/>
                </a:cubicBezTo>
                <a:cubicBezTo>
                  <a:pt x="107" y="84"/>
                  <a:pt x="108" y="84"/>
                  <a:pt x="109" y="84"/>
                </a:cubicBezTo>
                <a:cubicBezTo>
                  <a:pt x="110" y="85"/>
                  <a:pt x="111" y="86"/>
                  <a:pt x="111" y="87"/>
                </a:cubicBezTo>
                <a:cubicBezTo>
                  <a:pt x="112" y="88"/>
                  <a:pt x="112" y="89"/>
                  <a:pt x="111" y="90"/>
                </a:cubicBezTo>
                <a:cubicBezTo>
                  <a:pt x="111" y="91"/>
                  <a:pt x="110" y="92"/>
                  <a:pt x="110" y="93"/>
                </a:cubicBezTo>
                <a:cubicBezTo>
                  <a:pt x="109" y="95"/>
                  <a:pt x="107" y="97"/>
                  <a:pt x="105" y="100"/>
                </a:cubicBezTo>
                <a:cubicBezTo>
                  <a:pt x="103" y="102"/>
                  <a:pt x="100" y="105"/>
                  <a:pt x="97" y="107"/>
                </a:cubicBezTo>
                <a:cubicBezTo>
                  <a:pt x="95" y="109"/>
                  <a:pt x="91" y="111"/>
                  <a:pt x="86" y="113"/>
                </a:cubicBezTo>
                <a:cubicBezTo>
                  <a:pt x="82" y="115"/>
                  <a:pt x="76" y="116"/>
                  <a:pt x="71" y="116"/>
                </a:cubicBezTo>
                <a:cubicBezTo>
                  <a:pt x="71" y="116"/>
                  <a:pt x="71" y="116"/>
                  <a:pt x="71" y="116"/>
                </a:cubicBezTo>
                <a:cubicBezTo>
                  <a:pt x="71" y="116"/>
                  <a:pt x="71" y="116"/>
                  <a:pt x="70" y="116"/>
                </a:cubicBezTo>
                <a:cubicBezTo>
                  <a:pt x="65" y="116"/>
                  <a:pt x="61" y="115"/>
                  <a:pt x="56" y="113"/>
                </a:cubicBezTo>
                <a:cubicBezTo>
                  <a:pt x="52" y="112"/>
                  <a:pt x="48" y="110"/>
                  <a:pt x="45" y="107"/>
                </a:cubicBezTo>
                <a:cubicBezTo>
                  <a:pt x="42" y="105"/>
                  <a:pt x="40" y="103"/>
                  <a:pt x="37" y="100"/>
                </a:cubicBezTo>
                <a:cubicBezTo>
                  <a:pt x="35" y="97"/>
                  <a:pt x="34" y="95"/>
                  <a:pt x="33" y="93"/>
                </a:cubicBezTo>
                <a:cubicBezTo>
                  <a:pt x="32" y="92"/>
                  <a:pt x="32" y="91"/>
                  <a:pt x="31" y="90"/>
                </a:cubicBezTo>
                <a:cubicBezTo>
                  <a:pt x="31" y="89"/>
                  <a:pt x="31" y="88"/>
                  <a:pt x="31" y="87"/>
                </a:cubicBezTo>
                <a:cubicBezTo>
                  <a:pt x="32" y="86"/>
                  <a:pt x="33" y="85"/>
                  <a:pt x="34" y="84"/>
                </a:cubicBezTo>
                <a:close/>
                <a:moveTo>
                  <a:pt x="94" y="49"/>
                </a:moveTo>
                <a:cubicBezTo>
                  <a:pt x="96" y="49"/>
                  <a:pt x="98" y="50"/>
                  <a:pt x="100" y="52"/>
                </a:cubicBezTo>
                <a:cubicBezTo>
                  <a:pt x="102" y="53"/>
                  <a:pt x="103" y="55"/>
                  <a:pt x="103" y="58"/>
                </a:cubicBezTo>
                <a:cubicBezTo>
                  <a:pt x="103" y="60"/>
                  <a:pt x="102" y="62"/>
                  <a:pt x="100" y="64"/>
                </a:cubicBezTo>
                <a:cubicBezTo>
                  <a:pt x="98" y="66"/>
                  <a:pt x="96" y="67"/>
                  <a:pt x="94" y="67"/>
                </a:cubicBezTo>
                <a:cubicBezTo>
                  <a:pt x="91" y="67"/>
                  <a:pt x="89" y="66"/>
                  <a:pt x="87" y="64"/>
                </a:cubicBezTo>
                <a:cubicBezTo>
                  <a:pt x="86" y="62"/>
                  <a:pt x="85" y="60"/>
                  <a:pt x="85" y="58"/>
                </a:cubicBezTo>
                <a:cubicBezTo>
                  <a:pt x="85" y="55"/>
                  <a:pt x="86" y="53"/>
                  <a:pt x="87" y="52"/>
                </a:cubicBezTo>
                <a:cubicBezTo>
                  <a:pt x="89" y="50"/>
                  <a:pt x="91" y="49"/>
                  <a:pt x="94" y="49"/>
                </a:cubicBezTo>
                <a:close/>
                <a:moveTo>
                  <a:pt x="49" y="49"/>
                </a:moveTo>
                <a:cubicBezTo>
                  <a:pt x="51" y="49"/>
                  <a:pt x="53" y="50"/>
                  <a:pt x="55" y="52"/>
                </a:cubicBezTo>
                <a:cubicBezTo>
                  <a:pt x="57" y="53"/>
                  <a:pt x="58" y="55"/>
                  <a:pt x="58" y="58"/>
                </a:cubicBezTo>
                <a:cubicBezTo>
                  <a:pt x="58" y="60"/>
                  <a:pt x="57" y="62"/>
                  <a:pt x="55" y="64"/>
                </a:cubicBezTo>
                <a:cubicBezTo>
                  <a:pt x="53" y="66"/>
                  <a:pt x="51" y="67"/>
                  <a:pt x="49" y="67"/>
                </a:cubicBezTo>
                <a:cubicBezTo>
                  <a:pt x="47" y="67"/>
                  <a:pt x="45" y="66"/>
                  <a:pt x="43" y="64"/>
                </a:cubicBezTo>
                <a:cubicBezTo>
                  <a:pt x="41" y="62"/>
                  <a:pt x="40" y="60"/>
                  <a:pt x="40" y="58"/>
                </a:cubicBezTo>
                <a:cubicBezTo>
                  <a:pt x="40" y="55"/>
                  <a:pt x="41" y="53"/>
                  <a:pt x="43" y="52"/>
                </a:cubicBezTo>
                <a:cubicBezTo>
                  <a:pt x="45" y="50"/>
                  <a:pt x="47" y="49"/>
                  <a:pt x="49" y="49"/>
                </a:cubicBezTo>
                <a:close/>
                <a:moveTo>
                  <a:pt x="71" y="9"/>
                </a:moveTo>
                <a:cubicBezTo>
                  <a:pt x="54" y="9"/>
                  <a:pt x="39" y="15"/>
                  <a:pt x="27" y="27"/>
                </a:cubicBezTo>
                <a:cubicBezTo>
                  <a:pt x="15" y="39"/>
                  <a:pt x="9" y="54"/>
                  <a:pt x="9" y="71"/>
                </a:cubicBezTo>
                <a:cubicBezTo>
                  <a:pt x="9" y="89"/>
                  <a:pt x="15" y="103"/>
                  <a:pt x="27" y="115"/>
                </a:cubicBezTo>
                <a:cubicBezTo>
                  <a:pt x="39" y="128"/>
                  <a:pt x="54" y="134"/>
                  <a:pt x="71" y="134"/>
                </a:cubicBezTo>
                <a:cubicBezTo>
                  <a:pt x="89" y="134"/>
                  <a:pt x="103" y="128"/>
                  <a:pt x="116" y="115"/>
                </a:cubicBezTo>
                <a:cubicBezTo>
                  <a:pt x="128" y="103"/>
                  <a:pt x="134" y="89"/>
                  <a:pt x="134" y="71"/>
                </a:cubicBezTo>
                <a:cubicBezTo>
                  <a:pt x="134" y="54"/>
                  <a:pt x="128" y="39"/>
                  <a:pt x="116" y="27"/>
                </a:cubicBezTo>
                <a:cubicBezTo>
                  <a:pt x="103" y="15"/>
                  <a:pt x="89" y="9"/>
                  <a:pt x="71" y="9"/>
                </a:cubicBezTo>
                <a:close/>
                <a:moveTo>
                  <a:pt x="71" y="0"/>
                </a:moveTo>
                <a:cubicBezTo>
                  <a:pt x="91" y="0"/>
                  <a:pt x="108" y="7"/>
                  <a:pt x="122" y="21"/>
                </a:cubicBezTo>
                <a:cubicBezTo>
                  <a:pt x="136" y="35"/>
                  <a:pt x="143" y="52"/>
                  <a:pt x="143" y="71"/>
                </a:cubicBezTo>
                <a:cubicBezTo>
                  <a:pt x="143" y="91"/>
                  <a:pt x="136" y="108"/>
                  <a:pt x="122" y="122"/>
                </a:cubicBezTo>
                <a:cubicBezTo>
                  <a:pt x="108" y="136"/>
                  <a:pt x="91" y="143"/>
                  <a:pt x="71" y="143"/>
                </a:cubicBezTo>
                <a:cubicBezTo>
                  <a:pt x="52" y="143"/>
                  <a:pt x="35" y="136"/>
                  <a:pt x="21" y="122"/>
                </a:cubicBezTo>
                <a:cubicBezTo>
                  <a:pt x="7" y="108"/>
                  <a:pt x="0" y="91"/>
                  <a:pt x="0" y="71"/>
                </a:cubicBezTo>
                <a:cubicBezTo>
                  <a:pt x="0" y="52"/>
                  <a:pt x="7" y="35"/>
                  <a:pt x="21" y="21"/>
                </a:cubicBezTo>
                <a:cubicBezTo>
                  <a:pt x="35" y="7"/>
                  <a:pt x="52" y="0"/>
                  <a:pt x="7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743957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Игры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120775" y="1708151"/>
            <a:ext cx="9726294" cy="4826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</p:txBody>
      </p:sp>
      <p:sp>
        <p:nvSpPr>
          <p:cNvPr id="8" name="Rounded Rectangle 39">
            <a:extLst>
              <a:ext uri="{FF2B5EF4-FFF2-40B4-BE49-F238E27FC236}">
                <a16:creationId xmlns:a16="http://schemas.microsoft.com/office/drawing/2014/main" id="{E2920952-7302-47E0-AB35-CED0E43D01B7}"/>
              </a:ext>
            </a:extLst>
          </p:cNvPr>
          <p:cNvSpPr/>
          <p:nvPr/>
        </p:nvSpPr>
        <p:spPr>
          <a:xfrm>
            <a:off x="5451681" y="2495547"/>
            <a:ext cx="2032001" cy="1775933"/>
          </a:xfrm>
          <a:prstGeom prst="roundRect">
            <a:avLst>
              <a:gd name="adj" fmla="val 4468"/>
            </a:avLst>
          </a:prstGeom>
          <a:gradFill flip="none" rotWithShape="1">
            <a:gsLst>
              <a:gs pos="0">
                <a:srgbClr val="75787B">
                  <a:shade val="30000"/>
                  <a:satMod val="115000"/>
                </a:srgbClr>
              </a:gs>
              <a:gs pos="50000">
                <a:srgbClr val="75787B">
                  <a:shade val="67500"/>
                  <a:satMod val="115000"/>
                </a:srgbClr>
              </a:gs>
              <a:gs pos="100000">
                <a:srgbClr val="75787B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miter lim="400000"/>
          </a:ln>
        </p:spPr>
        <p:txBody>
          <a:bodyPr lIns="50800" tIns="50800" rIns="50800" bIns="508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2BD86058-554D-4638-ABF0-2BC74DA753A1}"/>
              </a:ext>
            </a:extLst>
          </p:cNvPr>
          <p:cNvSpPr txBox="1"/>
          <p:nvPr/>
        </p:nvSpPr>
        <p:spPr>
          <a:xfrm>
            <a:off x="1342633" y="2661697"/>
            <a:ext cx="3578077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991EBBF2-6D97-48C5-9554-5BCDBB4E8015}"/>
              </a:ext>
            </a:extLst>
          </p:cNvPr>
          <p:cNvSpPr txBox="1"/>
          <p:nvPr/>
        </p:nvSpPr>
        <p:spPr>
          <a:xfrm>
            <a:off x="1340506" y="3761634"/>
            <a:ext cx="3411925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Развлечь пользователя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D69B2DCB-0210-4318-8406-2D271284AE3B}"/>
              </a:ext>
            </a:extLst>
          </p:cNvPr>
          <p:cNvSpPr txBox="1"/>
          <p:nvPr/>
        </p:nvSpPr>
        <p:spPr>
          <a:xfrm>
            <a:off x="1340509" y="3415606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5CA67F-8311-4409-9F66-69AF9C923D43}"/>
              </a:ext>
            </a:extLst>
          </p:cNvPr>
          <p:cNvSpPr txBox="1"/>
          <p:nvPr/>
        </p:nvSpPr>
        <p:spPr>
          <a:xfrm>
            <a:off x="1340509" y="4079421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lang="ru-RU" sz="1600" spc="20" dirty="0">
                <a:solidFill>
                  <a:schemeClr val="accent4"/>
                </a:solidFill>
                <a:latin typeface="Helvetica Neue"/>
              </a:rPr>
              <a:t>Описание навыка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13" name="pointer-06.png" descr="pointer-06.png">
            <a:extLst>
              <a:ext uri="{FF2B5EF4-FFF2-40B4-BE49-F238E27FC236}">
                <a16:creationId xmlns:a16="http://schemas.microsoft.com/office/drawing/2014/main" id="{051CC6B5-2424-49CC-ACEF-E70DC03DD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61444" y="2791123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ointer-06.png" descr="pointer-06.png">
            <a:extLst>
              <a:ext uri="{FF2B5EF4-FFF2-40B4-BE49-F238E27FC236}">
                <a16:creationId xmlns:a16="http://schemas.microsoft.com/office/drawing/2014/main" id="{29FD011D-C2BE-445C-8B5E-C01F4AC7A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59320" y="3545033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ointer-06.png" descr="pointer-06.png">
            <a:extLst>
              <a:ext uri="{FF2B5EF4-FFF2-40B4-BE49-F238E27FC236}">
                <a16:creationId xmlns:a16="http://schemas.microsoft.com/office/drawing/2014/main" id="{2215C311-0E61-4BE2-9A88-0D9A7FC3B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61444" y="420759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hape 176">
            <a:extLst>
              <a:ext uri="{FF2B5EF4-FFF2-40B4-BE49-F238E27FC236}">
                <a16:creationId xmlns:a16="http://schemas.microsoft.com/office/drawing/2014/main" id="{C8942284-9EED-4F14-8EC4-369A430CA120}"/>
              </a:ext>
            </a:extLst>
          </p:cNvPr>
          <p:cNvSpPr txBox="1"/>
          <p:nvPr/>
        </p:nvSpPr>
        <p:spPr>
          <a:xfrm>
            <a:off x="1174925" y="4446339"/>
            <a:ext cx="3386187" cy="1271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lvl="1" defTabSz="412740">
              <a:lnSpc>
                <a:spcPct val="130000"/>
              </a:lnSpc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latin typeface="Helvetica Neue Light"/>
              </a:rPr>
              <a:t>Милорд! Король поручает Вам управление нашими землями! Удерживайте баланс между своим влиянием и богатством, иначе король непременно казнит Вас. Выбирайте лучшую стратегию и принимайте неожиданные решения в самых запутанных ситуациях, чтобы удержаться у власти как можно дольше!</a:t>
            </a:r>
            <a:endParaRPr sz="1000" b="0" dirty="0">
              <a:solidFill>
                <a:schemeClr val="accent4"/>
              </a:solidFill>
              <a:latin typeface="Helvetica Neue Light"/>
              <a:sym typeface="Helvetica Neue Light"/>
            </a:endParaRPr>
          </a:p>
        </p:txBody>
      </p:sp>
      <p:sp>
        <p:nvSpPr>
          <p:cNvPr id="18" name="TextBox 40">
            <a:extLst>
              <a:ext uri="{FF2B5EF4-FFF2-40B4-BE49-F238E27FC236}">
                <a16:creationId xmlns:a16="http://schemas.microsoft.com/office/drawing/2014/main" id="{872E4091-5304-4CE9-937A-1E22C95E4755}"/>
              </a:ext>
            </a:extLst>
          </p:cNvPr>
          <p:cNvSpPr txBox="1"/>
          <p:nvPr/>
        </p:nvSpPr>
        <p:spPr>
          <a:xfrm>
            <a:off x="5541443" y="2579462"/>
            <a:ext cx="1852475" cy="647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1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1DB249-9FBA-4573-BE65-6D1BD19F901F}"/>
              </a:ext>
            </a:extLst>
          </p:cNvPr>
          <p:cNvSpPr txBox="1"/>
          <p:nvPr/>
        </p:nvSpPr>
        <p:spPr>
          <a:xfrm>
            <a:off x="5451681" y="3167479"/>
            <a:ext cx="1942237" cy="307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Лучшая голосовая игра 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pic>
        <p:nvPicPr>
          <p:cNvPr id="22" name="Picture 21" descr="Picture 2">
            <a:extLst>
              <a:ext uri="{FF2B5EF4-FFF2-40B4-BE49-F238E27FC236}">
                <a16:creationId xmlns:a16="http://schemas.microsoft.com/office/drawing/2014/main" id="{25B6C3C1-F6A5-420A-A226-37641C456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633" y="3097558"/>
            <a:ext cx="304808" cy="304808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extBox 13">
            <a:extLst>
              <a:ext uri="{FF2B5EF4-FFF2-40B4-BE49-F238E27FC236}">
                <a16:creationId xmlns:a16="http://schemas.microsoft.com/office/drawing/2014/main" id="{EC07B5C0-FC2D-40F7-B9A6-6A3BB58613CB}"/>
              </a:ext>
            </a:extLst>
          </p:cNvPr>
          <p:cNvSpPr txBox="1"/>
          <p:nvPr/>
        </p:nvSpPr>
        <p:spPr>
          <a:xfrm>
            <a:off x="1342633" y="1947937"/>
            <a:ext cx="3578077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lang="ru-RU" sz="1600" spc="20" dirty="0">
                <a:solidFill>
                  <a:schemeClr val="accent4"/>
                </a:solidFill>
                <a:latin typeface="Helvetica Neue"/>
              </a:rPr>
              <a:t>Да, милорд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24" name="pointer-06.png" descr="pointer-06.png">
            <a:extLst>
              <a:ext uri="{FF2B5EF4-FFF2-40B4-BE49-F238E27FC236}">
                <a16:creationId xmlns:a16="http://schemas.microsoft.com/office/drawing/2014/main" id="{855EB577-464F-4998-8F3A-137E4C5C3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61444" y="2077363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FB4782-2585-42B4-BE04-F65A470DC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5992" y="1500944"/>
            <a:ext cx="2480702" cy="442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375637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Игры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120775" y="1708151"/>
            <a:ext cx="9726294" cy="4826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2BD86058-554D-4638-ABF0-2BC74DA753A1}"/>
              </a:ext>
            </a:extLst>
          </p:cNvPr>
          <p:cNvSpPr txBox="1"/>
          <p:nvPr/>
        </p:nvSpPr>
        <p:spPr>
          <a:xfrm>
            <a:off x="1342633" y="2661697"/>
            <a:ext cx="3578077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Канал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991EBBF2-6D97-48C5-9554-5BCDBB4E8015}"/>
              </a:ext>
            </a:extLst>
          </p:cNvPr>
          <p:cNvSpPr txBox="1"/>
          <p:nvPr/>
        </p:nvSpPr>
        <p:spPr>
          <a:xfrm>
            <a:off x="1340506" y="3761634"/>
            <a:ext cx="3411925" cy="27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1274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Развлечь пользователя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D69B2DCB-0210-4318-8406-2D271284AE3B}"/>
              </a:ext>
            </a:extLst>
          </p:cNvPr>
          <p:cNvSpPr txBox="1"/>
          <p:nvPr/>
        </p:nvSpPr>
        <p:spPr>
          <a:xfrm>
            <a:off x="1340509" y="3415606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kumimoji="0" sz="1600" b="1" i="0" u="none" strike="noStrike" kern="0" cap="none" spc="2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</a:rPr>
              <a:t>Задача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5CA67F-8311-4409-9F66-69AF9C923D43}"/>
              </a:ext>
            </a:extLst>
          </p:cNvPr>
          <p:cNvSpPr txBox="1"/>
          <p:nvPr/>
        </p:nvSpPr>
        <p:spPr>
          <a:xfrm>
            <a:off x="1340509" y="4079421"/>
            <a:ext cx="4994543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lang="ru-RU" sz="1600" spc="20" dirty="0">
                <a:solidFill>
                  <a:schemeClr val="accent4"/>
                </a:solidFill>
                <a:latin typeface="Helvetica Neue"/>
              </a:rPr>
              <a:t>Описание навыка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13" name="pointer-06.png" descr="pointer-06.png">
            <a:extLst>
              <a:ext uri="{FF2B5EF4-FFF2-40B4-BE49-F238E27FC236}">
                <a16:creationId xmlns:a16="http://schemas.microsoft.com/office/drawing/2014/main" id="{051CC6B5-2424-49CC-ACEF-E70DC03DD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61444" y="2791123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ointer-06.png" descr="pointer-06.png">
            <a:extLst>
              <a:ext uri="{FF2B5EF4-FFF2-40B4-BE49-F238E27FC236}">
                <a16:creationId xmlns:a16="http://schemas.microsoft.com/office/drawing/2014/main" id="{29FD011D-C2BE-445C-8B5E-C01F4AC7A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59320" y="3545033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ointer-06.png" descr="pointer-06.png">
            <a:extLst>
              <a:ext uri="{FF2B5EF4-FFF2-40B4-BE49-F238E27FC236}">
                <a16:creationId xmlns:a16="http://schemas.microsoft.com/office/drawing/2014/main" id="{2215C311-0E61-4BE2-9A88-0D9A7FC3B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61444" y="4207590"/>
            <a:ext cx="123798" cy="112022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hape 176">
            <a:extLst>
              <a:ext uri="{FF2B5EF4-FFF2-40B4-BE49-F238E27FC236}">
                <a16:creationId xmlns:a16="http://schemas.microsoft.com/office/drawing/2014/main" id="{C8942284-9EED-4F14-8EC4-369A430CA120}"/>
              </a:ext>
            </a:extLst>
          </p:cNvPr>
          <p:cNvSpPr txBox="1"/>
          <p:nvPr/>
        </p:nvSpPr>
        <p:spPr>
          <a:xfrm>
            <a:off x="1174925" y="4446339"/>
            <a:ext cx="3386187" cy="2271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699" tIns="45699" rIns="45699" bIns="456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lvl="1" defTabSz="412740">
              <a:lnSpc>
                <a:spcPct val="130000"/>
              </a:lnSpc>
              <a:defRPr sz="10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ru-RU" sz="1000" b="0" dirty="0">
                <a:solidFill>
                  <a:schemeClr val="accent4"/>
                </a:solidFill>
                <a:sym typeface="Helvetica Neue Light"/>
              </a:rPr>
              <a:t>20-е годы XX века. Соединённые Штаты Америки, штат Массачусетс. Внезапно вы узнаёте, что дальний родственник завещал вам древний особняк, построенный на берегу реки </a:t>
            </a:r>
            <a:r>
              <a:rPr lang="ru-RU" sz="1000" b="0" dirty="0" err="1">
                <a:solidFill>
                  <a:schemeClr val="accent4"/>
                </a:solidFill>
                <a:sym typeface="Helvetica Neue Light"/>
              </a:rPr>
              <a:t>Мискатоник</a:t>
            </a:r>
            <a:r>
              <a:rPr lang="ru-RU" sz="1000" b="0" dirty="0">
                <a:solidFill>
                  <a:schemeClr val="accent4"/>
                </a:solidFill>
                <a:sym typeface="Helvetica Neue Light"/>
              </a:rPr>
              <a:t>. Вместе с семейным адвокатом вы отправляетесь в поместье </a:t>
            </a:r>
            <a:r>
              <a:rPr lang="ru-RU" sz="1000" b="0" dirty="0" err="1">
                <a:solidFill>
                  <a:schemeClr val="accent4"/>
                </a:solidFill>
                <a:sym typeface="Helvetica Neue Light"/>
              </a:rPr>
              <a:t>Дюран</a:t>
            </a:r>
            <a:r>
              <a:rPr lang="ru-RU" sz="1000" b="0" dirty="0">
                <a:solidFill>
                  <a:schemeClr val="accent4"/>
                </a:solidFill>
                <a:sym typeface="Helvetica Neue Light"/>
              </a:rPr>
              <a:t>, чтобы вступить в наследство. И вы даже не представляете, с какими древними тайнами и пугающим наследием своего рода вам предстоит столкнуться. Там, в стенах особняка, вас ждёт Зло, непостижимое для человеческого разума. Хватит ли у вас смелости и воли, чтобы бросить ему вызов?</a:t>
            </a:r>
            <a:endParaRPr lang="ru-RU" sz="1000" b="0" dirty="0">
              <a:solidFill>
                <a:schemeClr val="accent4"/>
              </a:solidFill>
              <a:latin typeface="Helvetica Neue Light"/>
              <a:sym typeface="Helvetica Neue Light"/>
            </a:endParaRPr>
          </a:p>
        </p:txBody>
      </p:sp>
      <p:sp>
        <p:nvSpPr>
          <p:cNvPr id="18" name="TextBox 40">
            <a:extLst>
              <a:ext uri="{FF2B5EF4-FFF2-40B4-BE49-F238E27FC236}">
                <a16:creationId xmlns:a16="http://schemas.microsoft.com/office/drawing/2014/main" id="{872E4091-5304-4CE9-937A-1E22C95E4755}"/>
              </a:ext>
            </a:extLst>
          </p:cNvPr>
          <p:cNvSpPr txBox="1"/>
          <p:nvPr/>
        </p:nvSpPr>
        <p:spPr>
          <a:xfrm>
            <a:off x="5541443" y="2579462"/>
            <a:ext cx="1852475" cy="647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1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1DB249-9FBA-4573-BE65-6D1BD19F901F}"/>
              </a:ext>
            </a:extLst>
          </p:cNvPr>
          <p:cNvSpPr txBox="1"/>
          <p:nvPr/>
        </p:nvSpPr>
        <p:spPr>
          <a:xfrm>
            <a:off x="5451681" y="3167479"/>
            <a:ext cx="1942237" cy="307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ctr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Light"/>
                <a:sym typeface="Helvetica Neue Light"/>
              </a:rPr>
              <a:t>Лучшая голосовая игра 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Light"/>
              <a:sym typeface="Helvetica Neue Light"/>
            </a:endParaRPr>
          </a:p>
        </p:txBody>
      </p:sp>
      <p:sp>
        <p:nvSpPr>
          <p:cNvPr id="23" name="TextBox 13">
            <a:extLst>
              <a:ext uri="{FF2B5EF4-FFF2-40B4-BE49-F238E27FC236}">
                <a16:creationId xmlns:a16="http://schemas.microsoft.com/office/drawing/2014/main" id="{EC07B5C0-FC2D-40F7-B9A6-6A3BB58613CB}"/>
              </a:ext>
            </a:extLst>
          </p:cNvPr>
          <p:cNvSpPr txBox="1"/>
          <p:nvPr/>
        </p:nvSpPr>
        <p:spPr>
          <a:xfrm>
            <a:off x="1342633" y="1947937"/>
            <a:ext cx="3578077" cy="370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lc="http://schemas.openxmlformats.org/drawingml/2006/lockedCanvas" val="1"/>
            </a:ext>
          </a:extLst>
        </p:spPr>
        <p:txBody>
          <a:bodyPr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srgbClr val="060E1D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1" indent="0" algn="l" defTabSz="457189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spc="20">
                <a:solidFill>
                  <a:srgbClr val="FFFFFF"/>
                </a:solidFill>
              </a:defRPr>
            </a:pPr>
            <a:r>
              <a:rPr lang="ru-RU" sz="1600" spc="20" dirty="0">
                <a:solidFill>
                  <a:schemeClr val="accent4"/>
                </a:solidFill>
                <a:latin typeface="Helvetica Neue"/>
              </a:rPr>
              <a:t>Мир Лавкрафта</a:t>
            </a:r>
            <a:endParaRPr kumimoji="0" sz="1600" b="1" i="0" u="none" strike="noStrike" kern="0" cap="none" spc="2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pic>
        <p:nvPicPr>
          <p:cNvPr id="24" name="pointer-06.png" descr="pointer-06.png">
            <a:extLst>
              <a:ext uri="{FF2B5EF4-FFF2-40B4-BE49-F238E27FC236}">
                <a16:creationId xmlns:a16="http://schemas.microsoft.com/office/drawing/2014/main" id="{855EB577-464F-4998-8F3A-137E4C5C3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61444" y="2077363"/>
            <a:ext cx="123798" cy="112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5122" name="Picture 2" descr="Google Assistant — Википедия">
            <a:extLst>
              <a:ext uri="{FF2B5EF4-FFF2-40B4-BE49-F238E27FC236}">
                <a16:creationId xmlns:a16="http://schemas.microsoft.com/office/drawing/2014/main" id="{DEFA75CA-D7DC-458D-B453-C115BB221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8341" y="3067321"/>
            <a:ext cx="355493" cy="35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4C62E2E-69A8-4F7D-97F5-42AC3975D9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586" y="1781869"/>
            <a:ext cx="7035496" cy="395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8227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Для чего используется разговорный ИИ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120776" y="1708150"/>
            <a:ext cx="6931542" cy="4450053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endParaRPr lang="ru-RU" sz="2000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4330C7D2-57AC-4B8B-9A36-66F36BCA4593}"/>
              </a:ext>
            </a:extLst>
          </p:cNvPr>
          <p:cNvSpPr txBox="1">
            <a:spLocks/>
          </p:cNvSpPr>
          <p:nvPr/>
        </p:nvSpPr>
        <p:spPr>
          <a:xfrm>
            <a:off x="1120776" y="2472612"/>
            <a:ext cx="7295436" cy="3685591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r>
              <a:rPr lang="ru-RU" sz="2000" dirty="0"/>
              <a:t>Что такое диалоговая система?</a:t>
            </a:r>
          </a:p>
          <a:p>
            <a:pPr marL="0" indent="0" hangingPunct="1">
              <a:buNone/>
            </a:pPr>
            <a:r>
              <a:rPr lang="ru-RU" sz="2000" dirty="0"/>
              <a:t>Какие задачи она может решать?</a:t>
            </a:r>
          </a:p>
          <a:p>
            <a:pPr marL="0" indent="0" hangingPunct="1">
              <a:buNone/>
            </a:pPr>
            <a:r>
              <a:rPr lang="ru-RU" sz="2000" dirty="0"/>
              <a:t>Как пользователь взаимодействует с ней?</a:t>
            </a:r>
          </a:p>
          <a:p>
            <a:pPr marL="0" indent="0" hangingPunct="1">
              <a:buNone/>
            </a:pPr>
            <a:r>
              <a:rPr lang="ru-RU" sz="2000" dirty="0"/>
              <a:t>Чем он может помочь компании/пользователю?</a:t>
            </a:r>
          </a:p>
          <a:p>
            <a:pPr marL="0" indent="0" hangingPunct="1">
              <a:buNone/>
            </a:pPr>
            <a:r>
              <a:rPr lang="ru-RU" sz="2000" dirty="0"/>
              <a:t>Какие способы применения разговорного ИИ?</a:t>
            </a:r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5388759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/>
          <a:lstStyle/>
          <a:p>
            <a:r>
              <a:rPr lang="ru-RU" dirty="0"/>
              <a:t>Для чего используется разговорный ИИ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120776" y="1708150"/>
            <a:ext cx="7295436" cy="4450053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r>
              <a:rPr lang="ru-RU" sz="2000" b="1" dirty="0"/>
              <a:t>Основные задачи:</a:t>
            </a:r>
          </a:p>
          <a:p>
            <a:pPr hangingPunct="1"/>
            <a:r>
              <a:rPr lang="ru-RU" sz="2000" dirty="0"/>
              <a:t>Автоматизация бизнес-процессов в компании</a:t>
            </a:r>
          </a:p>
          <a:p>
            <a:pPr hangingPunct="1"/>
            <a:r>
              <a:rPr lang="ru-RU" sz="2000" dirty="0"/>
              <a:t>Привлечение новых пользователей/</a:t>
            </a:r>
            <a:r>
              <a:rPr lang="ru-RU" sz="2000" dirty="0" err="1"/>
              <a:t>лидов</a:t>
            </a:r>
            <a:endParaRPr lang="ru-RU" sz="2000" dirty="0"/>
          </a:p>
          <a:p>
            <a:pPr hangingPunct="1"/>
            <a:r>
              <a:rPr lang="ru-RU" sz="2000" dirty="0"/>
              <a:t>Поддержка существующих пользователей</a:t>
            </a:r>
          </a:p>
          <a:p>
            <a:pPr hangingPunct="1"/>
            <a:r>
              <a:rPr lang="ru-RU" sz="2000" dirty="0"/>
              <a:t>Развлечение</a:t>
            </a:r>
          </a:p>
          <a:p>
            <a:pPr marL="0" indent="0" hangingPunct="1">
              <a:buNone/>
            </a:pPr>
            <a:endParaRPr lang="ru-RU" sz="2000" dirty="0"/>
          </a:p>
          <a:p>
            <a:pPr marL="0" indent="0" hangingPunct="1">
              <a:buNone/>
            </a:pPr>
            <a:r>
              <a:rPr lang="ru-RU" sz="2000" b="1" dirty="0"/>
              <a:t>Основные цели:</a:t>
            </a:r>
          </a:p>
          <a:p>
            <a:pPr hangingPunct="1"/>
            <a:r>
              <a:rPr lang="ru-RU" sz="2000" dirty="0"/>
              <a:t>Улучшить качество предоставляемого сервиса</a:t>
            </a:r>
          </a:p>
          <a:p>
            <a:pPr hangingPunct="1"/>
            <a:r>
              <a:rPr lang="ru-RU" sz="2000" dirty="0"/>
              <a:t>Сократить затраты на выполнение простых задач</a:t>
            </a:r>
          </a:p>
          <a:p>
            <a:pPr hangingPunct="1"/>
            <a:r>
              <a:rPr lang="ru-RU" sz="2000" dirty="0"/>
              <a:t>Увеличить приток новых пользователей</a:t>
            </a:r>
          </a:p>
          <a:p>
            <a:pPr hangingPunct="1"/>
            <a:r>
              <a:rPr lang="ru-RU" sz="2000" dirty="0"/>
              <a:t>Развлечь пользователя</a:t>
            </a:r>
          </a:p>
          <a:p>
            <a:pPr marL="0" indent="0" hangingPunct="1"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59164947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Каким образом применяется разговорный ИИ</a:t>
            </a:r>
          </a:p>
        </p:txBody>
      </p:sp>
      <p:sp>
        <p:nvSpPr>
          <p:cNvPr id="4" name="Freeform 542">
            <a:extLst>
              <a:ext uri="{FF2B5EF4-FFF2-40B4-BE49-F238E27FC236}">
                <a16:creationId xmlns:a16="http://schemas.microsoft.com/office/drawing/2014/main" id="{E5911FB4-AD99-48BF-AF1A-C0B176205CA9}"/>
              </a:ext>
            </a:extLst>
          </p:cNvPr>
          <p:cNvSpPr>
            <a:spLocks noEditPoints="1"/>
          </p:cNvSpPr>
          <p:nvPr/>
        </p:nvSpPr>
        <p:spPr bwMode="auto">
          <a:xfrm>
            <a:off x="1344414" y="2010192"/>
            <a:ext cx="3143609" cy="2746680"/>
          </a:xfrm>
          <a:custGeom>
            <a:avLst/>
            <a:gdLst>
              <a:gd name="T0" fmla="*/ 142 w 142"/>
              <a:gd name="T1" fmla="*/ 80 h 132"/>
              <a:gd name="T2" fmla="*/ 123 w 142"/>
              <a:gd name="T3" fmla="*/ 110 h 132"/>
              <a:gd name="T4" fmla="*/ 128 w 142"/>
              <a:gd name="T5" fmla="*/ 128 h 132"/>
              <a:gd name="T6" fmla="*/ 125 w 142"/>
              <a:gd name="T7" fmla="*/ 132 h 132"/>
              <a:gd name="T8" fmla="*/ 124 w 142"/>
              <a:gd name="T9" fmla="*/ 132 h 132"/>
              <a:gd name="T10" fmla="*/ 100 w 142"/>
              <a:gd name="T11" fmla="*/ 116 h 132"/>
              <a:gd name="T12" fmla="*/ 93 w 142"/>
              <a:gd name="T13" fmla="*/ 117 h 132"/>
              <a:gd name="T14" fmla="*/ 51 w 142"/>
              <a:gd name="T15" fmla="*/ 99 h 132"/>
              <a:gd name="T16" fmla="*/ 92 w 142"/>
              <a:gd name="T17" fmla="*/ 108 h 132"/>
              <a:gd name="T18" fmla="*/ 104 w 142"/>
              <a:gd name="T19" fmla="*/ 107 h 132"/>
              <a:gd name="T20" fmla="*/ 108 w 142"/>
              <a:gd name="T21" fmla="*/ 113 h 132"/>
              <a:gd name="T22" fmla="*/ 114 w 142"/>
              <a:gd name="T23" fmla="*/ 104 h 132"/>
              <a:gd name="T24" fmla="*/ 134 w 142"/>
              <a:gd name="T25" fmla="*/ 80 h 132"/>
              <a:gd name="T26" fmla="*/ 126 w 142"/>
              <a:gd name="T27" fmla="*/ 52 h 132"/>
              <a:gd name="T28" fmla="*/ 23 w 142"/>
              <a:gd name="T29" fmla="*/ 19 h 132"/>
              <a:gd name="T30" fmla="*/ 13 w 142"/>
              <a:gd name="T31" fmla="*/ 62 h 132"/>
              <a:gd name="T32" fmla="*/ 31 w 142"/>
              <a:gd name="T33" fmla="*/ 78 h 132"/>
              <a:gd name="T34" fmla="*/ 31 w 142"/>
              <a:gd name="T35" fmla="*/ 84 h 132"/>
              <a:gd name="T36" fmla="*/ 28 w 142"/>
              <a:gd name="T37" fmla="*/ 94 h 132"/>
              <a:gd name="T38" fmla="*/ 46 w 142"/>
              <a:gd name="T39" fmla="*/ 80 h 132"/>
              <a:gd name="T40" fmla="*/ 59 w 142"/>
              <a:gd name="T41" fmla="*/ 81 h 132"/>
              <a:gd name="T42" fmla="*/ 107 w 142"/>
              <a:gd name="T43" fmla="*/ 44 h 132"/>
              <a:gd name="T44" fmla="*/ 58 w 142"/>
              <a:gd name="T45" fmla="*/ 9 h 132"/>
              <a:gd name="T46" fmla="*/ 99 w 142"/>
              <a:gd name="T47" fmla="*/ 13 h 132"/>
              <a:gd name="T48" fmla="*/ 100 w 142"/>
              <a:gd name="T49" fmla="*/ 77 h 132"/>
              <a:gd name="T50" fmla="*/ 57 w 142"/>
              <a:gd name="T51" fmla="*/ 90 h 132"/>
              <a:gd name="T52" fmla="*/ 50 w 142"/>
              <a:gd name="T53" fmla="*/ 89 h 132"/>
              <a:gd name="T54" fmla="*/ 19 w 142"/>
              <a:gd name="T55" fmla="*/ 107 h 132"/>
              <a:gd name="T56" fmla="*/ 18 w 142"/>
              <a:gd name="T57" fmla="*/ 107 h 132"/>
              <a:gd name="T58" fmla="*/ 14 w 142"/>
              <a:gd name="T59" fmla="*/ 104 h 132"/>
              <a:gd name="T60" fmla="*/ 22 w 142"/>
              <a:gd name="T61" fmla="*/ 83 h 132"/>
              <a:gd name="T62" fmla="*/ 6 w 142"/>
              <a:gd name="T63" fmla="*/ 67 h 132"/>
              <a:gd name="T64" fmla="*/ 17 w 142"/>
              <a:gd name="T65" fmla="*/ 13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2" h="132">
                <a:moveTo>
                  <a:pt x="126" y="52"/>
                </a:moveTo>
                <a:cubicBezTo>
                  <a:pt x="137" y="58"/>
                  <a:pt x="142" y="68"/>
                  <a:pt x="142" y="80"/>
                </a:cubicBezTo>
                <a:cubicBezTo>
                  <a:pt x="142" y="93"/>
                  <a:pt x="136" y="103"/>
                  <a:pt x="123" y="110"/>
                </a:cubicBezTo>
                <a:cubicBezTo>
                  <a:pt x="123" y="110"/>
                  <a:pt x="123" y="110"/>
                  <a:pt x="123" y="110"/>
                </a:cubicBezTo>
                <a:cubicBezTo>
                  <a:pt x="123" y="113"/>
                  <a:pt x="123" y="116"/>
                  <a:pt x="125" y="120"/>
                </a:cubicBezTo>
                <a:cubicBezTo>
                  <a:pt x="126" y="124"/>
                  <a:pt x="127" y="127"/>
                  <a:pt x="128" y="128"/>
                </a:cubicBezTo>
                <a:cubicBezTo>
                  <a:pt x="128" y="129"/>
                  <a:pt x="128" y="129"/>
                  <a:pt x="128" y="130"/>
                </a:cubicBezTo>
                <a:cubicBezTo>
                  <a:pt x="128" y="131"/>
                  <a:pt x="127" y="132"/>
                  <a:pt x="125" y="132"/>
                </a:cubicBezTo>
                <a:cubicBezTo>
                  <a:pt x="125" y="132"/>
                  <a:pt x="125" y="132"/>
                  <a:pt x="125" y="132"/>
                </a:cubicBezTo>
                <a:cubicBezTo>
                  <a:pt x="125" y="132"/>
                  <a:pt x="124" y="132"/>
                  <a:pt x="124" y="132"/>
                </a:cubicBezTo>
                <a:cubicBezTo>
                  <a:pt x="120" y="132"/>
                  <a:pt x="115" y="129"/>
                  <a:pt x="110" y="126"/>
                </a:cubicBezTo>
                <a:cubicBezTo>
                  <a:pt x="106" y="122"/>
                  <a:pt x="102" y="119"/>
                  <a:pt x="100" y="116"/>
                </a:cubicBezTo>
                <a:cubicBezTo>
                  <a:pt x="99" y="117"/>
                  <a:pt x="97" y="117"/>
                  <a:pt x="95" y="117"/>
                </a:cubicBezTo>
                <a:cubicBezTo>
                  <a:pt x="95" y="117"/>
                  <a:pt x="94" y="117"/>
                  <a:pt x="93" y="117"/>
                </a:cubicBezTo>
                <a:cubicBezTo>
                  <a:pt x="93" y="117"/>
                  <a:pt x="92" y="117"/>
                  <a:pt x="92" y="117"/>
                </a:cubicBezTo>
                <a:cubicBezTo>
                  <a:pt x="74" y="117"/>
                  <a:pt x="60" y="111"/>
                  <a:pt x="51" y="99"/>
                </a:cubicBezTo>
                <a:cubicBezTo>
                  <a:pt x="63" y="99"/>
                  <a:pt x="63" y="99"/>
                  <a:pt x="63" y="99"/>
                </a:cubicBezTo>
                <a:cubicBezTo>
                  <a:pt x="71" y="105"/>
                  <a:pt x="80" y="108"/>
                  <a:pt x="92" y="108"/>
                </a:cubicBezTo>
                <a:cubicBezTo>
                  <a:pt x="99" y="108"/>
                  <a:pt x="99" y="108"/>
                  <a:pt x="99" y="108"/>
                </a:cubicBezTo>
                <a:cubicBezTo>
                  <a:pt x="104" y="107"/>
                  <a:pt x="104" y="107"/>
                  <a:pt x="104" y="107"/>
                </a:cubicBezTo>
                <a:cubicBezTo>
                  <a:pt x="105" y="108"/>
                  <a:pt x="105" y="108"/>
                  <a:pt x="105" y="108"/>
                </a:cubicBezTo>
                <a:cubicBezTo>
                  <a:pt x="105" y="109"/>
                  <a:pt x="107" y="111"/>
                  <a:pt x="108" y="113"/>
                </a:cubicBezTo>
                <a:cubicBezTo>
                  <a:pt x="110" y="115"/>
                  <a:pt x="113" y="117"/>
                  <a:pt x="115" y="119"/>
                </a:cubicBezTo>
                <a:cubicBezTo>
                  <a:pt x="115" y="117"/>
                  <a:pt x="114" y="112"/>
                  <a:pt x="114" y="104"/>
                </a:cubicBezTo>
                <a:cubicBezTo>
                  <a:pt x="119" y="102"/>
                  <a:pt x="119" y="102"/>
                  <a:pt x="119" y="102"/>
                </a:cubicBezTo>
                <a:cubicBezTo>
                  <a:pt x="129" y="97"/>
                  <a:pt x="134" y="90"/>
                  <a:pt x="134" y="80"/>
                </a:cubicBezTo>
                <a:cubicBezTo>
                  <a:pt x="134" y="72"/>
                  <a:pt x="130" y="66"/>
                  <a:pt x="124" y="62"/>
                </a:cubicBezTo>
                <a:cubicBezTo>
                  <a:pt x="125" y="58"/>
                  <a:pt x="126" y="55"/>
                  <a:pt x="126" y="52"/>
                </a:cubicBezTo>
                <a:close/>
                <a:moveTo>
                  <a:pt x="58" y="9"/>
                </a:moveTo>
                <a:cubicBezTo>
                  <a:pt x="44" y="9"/>
                  <a:pt x="33" y="13"/>
                  <a:pt x="23" y="19"/>
                </a:cubicBezTo>
                <a:cubicBezTo>
                  <a:pt x="13" y="26"/>
                  <a:pt x="8" y="34"/>
                  <a:pt x="8" y="44"/>
                </a:cubicBezTo>
                <a:cubicBezTo>
                  <a:pt x="8" y="50"/>
                  <a:pt x="10" y="56"/>
                  <a:pt x="13" y="62"/>
                </a:cubicBezTo>
                <a:cubicBezTo>
                  <a:pt x="16" y="68"/>
                  <a:pt x="21" y="72"/>
                  <a:pt x="26" y="75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83"/>
                  <a:pt x="31" y="83"/>
                  <a:pt x="31" y="83"/>
                </a:cubicBezTo>
                <a:cubicBezTo>
                  <a:pt x="31" y="84"/>
                  <a:pt x="31" y="84"/>
                  <a:pt x="31" y="84"/>
                </a:cubicBezTo>
                <a:cubicBezTo>
                  <a:pt x="31" y="85"/>
                  <a:pt x="31" y="86"/>
                  <a:pt x="30" y="88"/>
                </a:cubicBezTo>
                <a:cubicBezTo>
                  <a:pt x="29" y="89"/>
                  <a:pt x="29" y="92"/>
                  <a:pt x="28" y="94"/>
                </a:cubicBezTo>
                <a:cubicBezTo>
                  <a:pt x="34" y="91"/>
                  <a:pt x="38" y="88"/>
                  <a:pt x="40" y="85"/>
                </a:cubicBezTo>
                <a:cubicBezTo>
                  <a:pt x="46" y="80"/>
                  <a:pt x="46" y="80"/>
                  <a:pt x="46" y="80"/>
                </a:cubicBezTo>
                <a:cubicBezTo>
                  <a:pt x="51" y="80"/>
                  <a:pt x="51" y="80"/>
                  <a:pt x="51" y="80"/>
                </a:cubicBezTo>
                <a:cubicBezTo>
                  <a:pt x="53" y="81"/>
                  <a:pt x="56" y="81"/>
                  <a:pt x="59" y="81"/>
                </a:cubicBezTo>
                <a:cubicBezTo>
                  <a:pt x="73" y="81"/>
                  <a:pt x="84" y="77"/>
                  <a:pt x="93" y="70"/>
                </a:cubicBezTo>
                <a:cubicBezTo>
                  <a:pt x="102" y="63"/>
                  <a:pt x="107" y="55"/>
                  <a:pt x="107" y="44"/>
                </a:cubicBezTo>
                <a:cubicBezTo>
                  <a:pt x="107" y="34"/>
                  <a:pt x="102" y="26"/>
                  <a:pt x="93" y="19"/>
                </a:cubicBezTo>
                <a:cubicBezTo>
                  <a:pt x="83" y="13"/>
                  <a:pt x="71" y="9"/>
                  <a:pt x="58" y="9"/>
                </a:cubicBezTo>
                <a:close/>
                <a:moveTo>
                  <a:pt x="58" y="0"/>
                </a:moveTo>
                <a:cubicBezTo>
                  <a:pt x="74" y="0"/>
                  <a:pt x="88" y="5"/>
                  <a:pt x="99" y="13"/>
                </a:cubicBezTo>
                <a:cubicBezTo>
                  <a:pt x="110" y="22"/>
                  <a:pt x="116" y="32"/>
                  <a:pt x="116" y="44"/>
                </a:cubicBezTo>
                <a:cubicBezTo>
                  <a:pt x="116" y="58"/>
                  <a:pt x="110" y="68"/>
                  <a:pt x="100" y="77"/>
                </a:cubicBezTo>
                <a:cubicBezTo>
                  <a:pt x="89" y="86"/>
                  <a:pt x="75" y="90"/>
                  <a:pt x="59" y="90"/>
                </a:cubicBezTo>
                <a:cubicBezTo>
                  <a:pt x="58" y="90"/>
                  <a:pt x="58" y="90"/>
                  <a:pt x="57" y="90"/>
                </a:cubicBezTo>
                <a:cubicBezTo>
                  <a:pt x="57" y="90"/>
                  <a:pt x="56" y="90"/>
                  <a:pt x="56" y="90"/>
                </a:cubicBezTo>
                <a:cubicBezTo>
                  <a:pt x="54" y="90"/>
                  <a:pt x="51" y="90"/>
                  <a:pt x="50" y="89"/>
                </a:cubicBezTo>
                <a:cubicBezTo>
                  <a:pt x="48" y="92"/>
                  <a:pt x="43" y="95"/>
                  <a:pt x="36" y="99"/>
                </a:cubicBezTo>
                <a:cubicBezTo>
                  <a:pt x="30" y="104"/>
                  <a:pt x="24" y="106"/>
                  <a:pt x="19" y="107"/>
                </a:cubicBezTo>
                <a:cubicBezTo>
                  <a:pt x="19" y="107"/>
                  <a:pt x="18" y="107"/>
                  <a:pt x="18" y="107"/>
                </a:cubicBezTo>
                <a:cubicBezTo>
                  <a:pt x="18" y="107"/>
                  <a:pt x="18" y="107"/>
                  <a:pt x="18" y="107"/>
                </a:cubicBezTo>
                <a:cubicBezTo>
                  <a:pt x="17" y="107"/>
                  <a:pt x="16" y="107"/>
                  <a:pt x="15" y="106"/>
                </a:cubicBezTo>
                <a:cubicBezTo>
                  <a:pt x="15" y="106"/>
                  <a:pt x="14" y="105"/>
                  <a:pt x="14" y="104"/>
                </a:cubicBezTo>
                <a:cubicBezTo>
                  <a:pt x="14" y="103"/>
                  <a:pt x="14" y="103"/>
                  <a:pt x="15" y="102"/>
                </a:cubicBezTo>
                <a:cubicBezTo>
                  <a:pt x="20" y="94"/>
                  <a:pt x="22" y="87"/>
                  <a:pt x="22" y="83"/>
                </a:cubicBezTo>
                <a:cubicBezTo>
                  <a:pt x="22" y="83"/>
                  <a:pt x="23" y="83"/>
                  <a:pt x="23" y="83"/>
                </a:cubicBezTo>
                <a:cubicBezTo>
                  <a:pt x="15" y="79"/>
                  <a:pt x="9" y="74"/>
                  <a:pt x="6" y="67"/>
                </a:cubicBezTo>
                <a:cubicBezTo>
                  <a:pt x="2" y="60"/>
                  <a:pt x="0" y="52"/>
                  <a:pt x="0" y="44"/>
                </a:cubicBezTo>
                <a:cubicBezTo>
                  <a:pt x="0" y="32"/>
                  <a:pt x="5" y="22"/>
                  <a:pt x="17" y="13"/>
                </a:cubicBezTo>
                <a:cubicBezTo>
                  <a:pt x="28" y="5"/>
                  <a:pt x="42" y="0"/>
                  <a:pt x="5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224411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id="{1B377B98-EE20-2C4B-9B16-EB66A13DB4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</p:spPr>
        <p:txBody>
          <a:bodyPr>
            <a:normAutofit fontScale="85000" lnSpcReduction="10000"/>
          </a:bodyPr>
          <a:lstStyle/>
          <a:p>
            <a:r>
              <a:rPr lang="ru-RU" dirty="0"/>
              <a:t>Каким образом применяется разговорный ИИ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1B298285-24A5-CE43-87AF-3E80EB0A36F0}"/>
              </a:ext>
            </a:extLst>
          </p:cNvPr>
          <p:cNvSpPr txBox="1">
            <a:spLocks/>
          </p:cNvSpPr>
          <p:nvPr/>
        </p:nvSpPr>
        <p:spPr>
          <a:xfrm>
            <a:off x="1120775" y="1708151"/>
            <a:ext cx="9726294" cy="4826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0" indent="0" hangingPunct="1">
              <a:buNone/>
            </a:pPr>
            <a:endParaRPr lang="ru-RU" sz="2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D77D3-410D-42A0-97C0-54B406D07BE8}"/>
              </a:ext>
            </a:extLst>
          </p:cNvPr>
          <p:cNvSpPr/>
          <p:nvPr/>
        </p:nvSpPr>
        <p:spPr>
          <a:xfrm>
            <a:off x="1120775" y="1890117"/>
            <a:ext cx="6077305" cy="3077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1">
              <a:lnSpc>
                <a:spcPct val="90000"/>
              </a:lnSpc>
              <a:spcBef>
                <a:spcPts val="1000"/>
              </a:spcBef>
              <a:buSzPct val="100000"/>
            </a:pPr>
            <a:r>
              <a:rPr lang="ru-RU" sz="2000" dirty="0">
                <a:latin typeface="Proxima Nova Regular"/>
                <a:sym typeface="Proxima Nova Regular"/>
              </a:rPr>
              <a:t>Где можно встретить разговорный ИИ:</a:t>
            </a:r>
          </a:p>
          <a:p>
            <a:pPr marL="228600" indent="-22860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</a:pPr>
            <a:endParaRPr lang="ru-RU" sz="2000" dirty="0">
              <a:latin typeface="Proxima Nova Regular"/>
              <a:sym typeface="Proxima Nova Regular"/>
            </a:endParaRPr>
          </a:p>
          <a:p>
            <a:pPr marL="228600" indent="-22860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</a:pPr>
            <a:r>
              <a:rPr lang="ru-RU" sz="2000" dirty="0">
                <a:latin typeface="Proxima Nova Regular"/>
                <a:sym typeface="Proxima Nova Regular"/>
              </a:rPr>
              <a:t>Чат-бот в мессенджерах и на сайте</a:t>
            </a:r>
          </a:p>
          <a:p>
            <a:pPr marL="228600" indent="-22860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</a:pPr>
            <a:r>
              <a:rPr lang="ru-RU" sz="2000" dirty="0">
                <a:latin typeface="Proxima Nova Regular"/>
                <a:sym typeface="Proxima Nova Regular"/>
              </a:rPr>
              <a:t>Исходящие звонки</a:t>
            </a:r>
          </a:p>
          <a:p>
            <a:pPr marL="228600" indent="-22860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</a:pPr>
            <a:r>
              <a:rPr lang="ru-RU" sz="2000" dirty="0">
                <a:latin typeface="Proxima Nova Regular"/>
                <a:sym typeface="Proxima Nova Regular"/>
              </a:rPr>
              <a:t>Входящие звонки</a:t>
            </a:r>
          </a:p>
          <a:p>
            <a:pPr marL="228600" indent="-22860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</a:pPr>
            <a:r>
              <a:rPr lang="ru-RU" sz="2000" dirty="0">
                <a:latin typeface="Proxima Nova Regular"/>
                <a:sym typeface="Proxima Nova Regular"/>
              </a:rPr>
              <a:t>Голосовой помощник в мобильном приложении</a:t>
            </a:r>
          </a:p>
          <a:p>
            <a:pPr marL="228600" indent="-22860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</a:pPr>
            <a:r>
              <a:rPr lang="ru-RU" sz="2000" dirty="0">
                <a:latin typeface="Proxima Nova Regular"/>
                <a:sym typeface="Proxima Nova Regular"/>
              </a:rPr>
              <a:t>Умная колонка</a:t>
            </a:r>
          </a:p>
          <a:p>
            <a:endParaRPr lang="ru-RU" dirty="0"/>
          </a:p>
        </p:txBody>
      </p:sp>
      <p:sp>
        <p:nvSpPr>
          <p:cNvPr id="8" name="Freeform 531">
            <a:extLst>
              <a:ext uri="{FF2B5EF4-FFF2-40B4-BE49-F238E27FC236}">
                <a16:creationId xmlns:a16="http://schemas.microsoft.com/office/drawing/2014/main" id="{09DF2698-20B0-4D42-91B9-106D2775F73C}"/>
              </a:ext>
            </a:extLst>
          </p:cNvPr>
          <p:cNvSpPr>
            <a:spLocks noEditPoints="1"/>
          </p:cNvSpPr>
          <p:nvPr/>
        </p:nvSpPr>
        <p:spPr bwMode="auto">
          <a:xfrm>
            <a:off x="7678804" y="4458669"/>
            <a:ext cx="1315346" cy="1215296"/>
          </a:xfrm>
          <a:custGeom>
            <a:avLst/>
            <a:gdLst>
              <a:gd name="T0" fmla="*/ 93 w 188"/>
              <a:gd name="T1" fmla="*/ 53 h 187"/>
              <a:gd name="T2" fmla="*/ 100 w 188"/>
              <a:gd name="T3" fmla="*/ 52 h 187"/>
              <a:gd name="T4" fmla="*/ 123 w 188"/>
              <a:gd name="T5" fmla="*/ 63 h 187"/>
              <a:gd name="T6" fmla="*/ 134 w 188"/>
              <a:gd name="T7" fmla="*/ 91 h 187"/>
              <a:gd name="T8" fmla="*/ 129 w 188"/>
              <a:gd name="T9" fmla="*/ 94 h 187"/>
              <a:gd name="T10" fmla="*/ 128 w 188"/>
              <a:gd name="T11" fmla="*/ 85 h 187"/>
              <a:gd name="T12" fmla="*/ 97 w 188"/>
              <a:gd name="T13" fmla="*/ 57 h 187"/>
              <a:gd name="T14" fmla="*/ 119 w 188"/>
              <a:gd name="T15" fmla="*/ 88 h 187"/>
              <a:gd name="T16" fmla="*/ 123 w 188"/>
              <a:gd name="T17" fmla="*/ 91 h 187"/>
              <a:gd name="T18" fmla="*/ 124 w 188"/>
              <a:gd name="T19" fmla="*/ 85 h 187"/>
              <a:gd name="T20" fmla="*/ 101 w 188"/>
              <a:gd name="T21" fmla="*/ 62 h 187"/>
              <a:gd name="T22" fmla="*/ 96 w 188"/>
              <a:gd name="T23" fmla="*/ 66 h 187"/>
              <a:gd name="T24" fmla="*/ 109 w 188"/>
              <a:gd name="T25" fmla="*/ 70 h 187"/>
              <a:gd name="T26" fmla="*/ 119 w 188"/>
              <a:gd name="T27" fmla="*/ 88 h 187"/>
              <a:gd name="T28" fmla="*/ 102 w 188"/>
              <a:gd name="T29" fmla="*/ 72 h 187"/>
              <a:gd name="T30" fmla="*/ 99 w 188"/>
              <a:gd name="T31" fmla="*/ 76 h 187"/>
              <a:gd name="T32" fmla="*/ 109 w 188"/>
              <a:gd name="T33" fmla="*/ 81 h 187"/>
              <a:gd name="T34" fmla="*/ 111 w 188"/>
              <a:gd name="T35" fmla="*/ 88 h 187"/>
              <a:gd name="T36" fmla="*/ 114 w 188"/>
              <a:gd name="T37" fmla="*/ 84 h 187"/>
              <a:gd name="T38" fmla="*/ 104 w 188"/>
              <a:gd name="T39" fmla="*/ 72 h 187"/>
              <a:gd name="T40" fmla="*/ 117 w 188"/>
              <a:gd name="T41" fmla="*/ 105 h 187"/>
              <a:gd name="T42" fmla="*/ 107 w 188"/>
              <a:gd name="T43" fmla="*/ 108 h 187"/>
              <a:gd name="T44" fmla="*/ 104 w 188"/>
              <a:gd name="T45" fmla="*/ 111 h 187"/>
              <a:gd name="T46" fmla="*/ 87 w 188"/>
              <a:gd name="T47" fmla="*/ 104 h 187"/>
              <a:gd name="T48" fmla="*/ 77 w 188"/>
              <a:gd name="T49" fmla="*/ 86 h 187"/>
              <a:gd name="T50" fmla="*/ 80 w 188"/>
              <a:gd name="T51" fmla="*/ 81 h 187"/>
              <a:gd name="T52" fmla="*/ 83 w 188"/>
              <a:gd name="T53" fmla="*/ 70 h 187"/>
              <a:gd name="T54" fmla="*/ 70 w 188"/>
              <a:gd name="T55" fmla="*/ 54 h 187"/>
              <a:gd name="T56" fmla="*/ 60 w 188"/>
              <a:gd name="T57" fmla="*/ 57 h 187"/>
              <a:gd name="T58" fmla="*/ 55 w 188"/>
              <a:gd name="T59" fmla="*/ 73 h 187"/>
              <a:gd name="T60" fmla="*/ 115 w 188"/>
              <a:gd name="T61" fmla="*/ 134 h 187"/>
              <a:gd name="T62" fmla="*/ 126 w 188"/>
              <a:gd name="T63" fmla="*/ 133 h 187"/>
              <a:gd name="T64" fmla="*/ 133 w 188"/>
              <a:gd name="T65" fmla="*/ 117 h 187"/>
              <a:gd name="T66" fmla="*/ 155 w 188"/>
              <a:gd name="T67" fmla="*/ 152 h 187"/>
              <a:gd name="T68" fmla="*/ 33 w 188"/>
              <a:gd name="T69" fmla="*/ 35 h 187"/>
              <a:gd name="T70" fmla="*/ 155 w 188"/>
              <a:gd name="T71" fmla="*/ 152 h 187"/>
              <a:gd name="T72" fmla="*/ 37 w 188"/>
              <a:gd name="T73" fmla="*/ 39 h 187"/>
              <a:gd name="T74" fmla="*/ 151 w 188"/>
              <a:gd name="T75" fmla="*/ 148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88" h="187">
                <a:moveTo>
                  <a:pt x="93" y="56"/>
                </a:moveTo>
                <a:cubicBezTo>
                  <a:pt x="92" y="56"/>
                  <a:pt x="92" y="54"/>
                  <a:pt x="93" y="53"/>
                </a:cubicBezTo>
                <a:cubicBezTo>
                  <a:pt x="94" y="52"/>
                  <a:pt x="94" y="52"/>
                  <a:pt x="97" y="52"/>
                </a:cubicBezTo>
                <a:cubicBezTo>
                  <a:pt x="98" y="52"/>
                  <a:pt x="99" y="52"/>
                  <a:pt x="100" y="52"/>
                </a:cubicBezTo>
                <a:cubicBezTo>
                  <a:pt x="105" y="53"/>
                  <a:pt x="109" y="54"/>
                  <a:pt x="113" y="56"/>
                </a:cubicBezTo>
                <a:cubicBezTo>
                  <a:pt x="117" y="58"/>
                  <a:pt x="119" y="60"/>
                  <a:pt x="123" y="63"/>
                </a:cubicBezTo>
                <a:cubicBezTo>
                  <a:pt x="126" y="67"/>
                  <a:pt x="128" y="69"/>
                  <a:pt x="130" y="73"/>
                </a:cubicBezTo>
                <a:cubicBezTo>
                  <a:pt x="132" y="78"/>
                  <a:pt x="134" y="84"/>
                  <a:pt x="134" y="91"/>
                </a:cubicBezTo>
                <a:cubicBezTo>
                  <a:pt x="134" y="93"/>
                  <a:pt x="134" y="94"/>
                  <a:pt x="133" y="95"/>
                </a:cubicBezTo>
                <a:cubicBezTo>
                  <a:pt x="132" y="96"/>
                  <a:pt x="130" y="96"/>
                  <a:pt x="129" y="94"/>
                </a:cubicBezTo>
                <a:cubicBezTo>
                  <a:pt x="129" y="94"/>
                  <a:pt x="129" y="93"/>
                  <a:pt x="129" y="92"/>
                </a:cubicBezTo>
                <a:cubicBezTo>
                  <a:pt x="129" y="89"/>
                  <a:pt x="129" y="87"/>
                  <a:pt x="128" y="85"/>
                </a:cubicBezTo>
                <a:cubicBezTo>
                  <a:pt x="127" y="76"/>
                  <a:pt x="123" y="69"/>
                  <a:pt x="116" y="64"/>
                </a:cubicBezTo>
                <a:cubicBezTo>
                  <a:pt x="110" y="60"/>
                  <a:pt x="105" y="58"/>
                  <a:pt x="97" y="57"/>
                </a:cubicBezTo>
                <a:cubicBezTo>
                  <a:pt x="94" y="57"/>
                  <a:pt x="94" y="57"/>
                  <a:pt x="93" y="56"/>
                </a:cubicBezTo>
                <a:close/>
                <a:moveTo>
                  <a:pt x="119" y="88"/>
                </a:moveTo>
                <a:cubicBezTo>
                  <a:pt x="119" y="90"/>
                  <a:pt x="120" y="91"/>
                  <a:pt x="121" y="91"/>
                </a:cubicBezTo>
                <a:cubicBezTo>
                  <a:pt x="121" y="92"/>
                  <a:pt x="122" y="92"/>
                  <a:pt x="123" y="91"/>
                </a:cubicBezTo>
                <a:cubicBezTo>
                  <a:pt x="123" y="91"/>
                  <a:pt x="124" y="91"/>
                  <a:pt x="124" y="90"/>
                </a:cubicBezTo>
                <a:cubicBezTo>
                  <a:pt x="124" y="90"/>
                  <a:pt x="124" y="87"/>
                  <a:pt x="124" y="85"/>
                </a:cubicBezTo>
                <a:cubicBezTo>
                  <a:pt x="124" y="81"/>
                  <a:pt x="122" y="77"/>
                  <a:pt x="120" y="73"/>
                </a:cubicBezTo>
                <a:cubicBezTo>
                  <a:pt x="116" y="67"/>
                  <a:pt x="109" y="63"/>
                  <a:pt x="101" y="62"/>
                </a:cubicBezTo>
                <a:cubicBezTo>
                  <a:pt x="98" y="62"/>
                  <a:pt x="97" y="62"/>
                  <a:pt x="96" y="63"/>
                </a:cubicBezTo>
                <a:cubicBezTo>
                  <a:pt x="96" y="64"/>
                  <a:pt x="96" y="65"/>
                  <a:pt x="96" y="66"/>
                </a:cubicBezTo>
                <a:cubicBezTo>
                  <a:pt x="97" y="67"/>
                  <a:pt x="98" y="67"/>
                  <a:pt x="99" y="67"/>
                </a:cubicBezTo>
                <a:cubicBezTo>
                  <a:pt x="103" y="67"/>
                  <a:pt x="107" y="68"/>
                  <a:pt x="109" y="70"/>
                </a:cubicBezTo>
                <a:cubicBezTo>
                  <a:pt x="112" y="72"/>
                  <a:pt x="115" y="75"/>
                  <a:pt x="117" y="78"/>
                </a:cubicBezTo>
                <a:cubicBezTo>
                  <a:pt x="118" y="81"/>
                  <a:pt x="119" y="84"/>
                  <a:pt x="119" y="88"/>
                </a:cubicBezTo>
                <a:close/>
                <a:moveTo>
                  <a:pt x="104" y="72"/>
                </a:moveTo>
                <a:cubicBezTo>
                  <a:pt x="104" y="72"/>
                  <a:pt x="103" y="72"/>
                  <a:pt x="102" y="72"/>
                </a:cubicBezTo>
                <a:cubicBezTo>
                  <a:pt x="101" y="72"/>
                  <a:pt x="100" y="72"/>
                  <a:pt x="100" y="72"/>
                </a:cubicBezTo>
                <a:cubicBezTo>
                  <a:pt x="99" y="73"/>
                  <a:pt x="98" y="75"/>
                  <a:pt x="99" y="76"/>
                </a:cubicBezTo>
                <a:cubicBezTo>
                  <a:pt x="100" y="77"/>
                  <a:pt x="100" y="77"/>
                  <a:pt x="102" y="77"/>
                </a:cubicBezTo>
                <a:cubicBezTo>
                  <a:pt x="105" y="77"/>
                  <a:pt x="107" y="79"/>
                  <a:pt x="109" y="81"/>
                </a:cubicBezTo>
                <a:cubicBezTo>
                  <a:pt x="109" y="82"/>
                  <a:pt x="110" y="84"/>
                  <a:pt x="110" y="86"/>
                </a:cubicBezTo>
                <a:cubicBezTo>
                  <a:pt x="110" y="87"/>
                  <a:pt x="110" y="87"/>
                  <a:pt x="111" y="88"/>
                </a:cubicBezTo>
                <a:cubicBezTo>
                  <a:pt x="112" y="89"/>
                  <a:pt x="113" y="89"/>
                  <a:pt x="114" y="88"/>
                </a:cubicBezTo>
                <a:cubicBezTo>
                  <a:pt x="115" y="87"/>
                  <a:pt x="115" y="86"/>
                  <a:pt x="114" y="84"/>
                </a:cubicBezTo>
                <a:cubicBezTo>
                  <a:pt x="114" y="80"/>
                  <a:pt x="113" y="78"/>
                  <a:pt x="110" y="75"/>
                </a:cubicBezTo>
                <a:cubicBezTo>
                  <a:pt x="109" y="74"/>
                  <a:pt x="107" y="73"/>
                  <a:pt x="104" y="72"/>
                </a:cubicBezTo>
                <a:close/>
                <a:moveTo>
                  <a:pt x="124" y="109"/>
                </a:moveTo>
                <a:cubicBezTo>
                  <a:pt x="122" y="108"/>
                  <a:pt x="119" y="106"/>
                  <a:pt x="117" y="105"/>
                </a:cubicBezTo>
                <a:cubicBezTo>
                  <a:pt x="115" y="104"/>
                  <a:pt x="113" y="104"/>
                  <a:pt x="111" y="104"/>
                </a:cubicBezTo>
                <a:cubicBezTo>
                  <a:pt x="110" y="105"/>
                  <a:pt x="109" y="105"/>
                  <a:pt x="107" y="108"/>
                </a:cubicBezTo>
                <a:cubicBezTo>
                  <a:pt x="106" y="109"/>
                  <a:pt x="105" y="111"/>
                  <a:pt x="105" y="111"/>
                </a:cubicBezTo>
                <a:cubicBezTo>
                  <a:pt x="105" y="111"/>
                  <a:pt x="104" y="111"/>
                  <a:pt x="104" y="111"/>
                </a:cubicBezTo>
                <a:cubicBezTo>
                  <a:pt x="102" y="112"/>
                  <a:pt x="100" y="112"/>
                  <a:pt x="96" y="110"/>
                </a:cubicBezTo>
                <a:cubicBezTo>
                  <a:pt x="93" y="108"/>
                  <a:pt x="90" y="106"/>
                  <a:pt x="87" y="104"/>
                </a:cubicBezTo>
                <a:cubicBezTo>
                  <a:pt x="84" y="101"/>
                  <a:pt x="82" y="98"/>
                  <a:pt x="80" y="96"/>
                </a:cubicBezTo>
                <a:cubicBezTo>
                  <a:pt x="78" y="93"/>
                  <a:pt x="77" y="88"/>
                  <a:pt x="77" y="86"/>
                </a:cubicBezTo>
                <a:cubicBezTo>
                  <a:pt x="77" y="85"/>
                  <a:pt x="77" y="84"/>
                  <a:pt x="78" y="83"/>
                </a:cubicBezTo>
                <a:cubicBezTo>
                  <a:pt x="78" y="83"/>
                  <a:pt x="79" y="82"/>
                  <a:pt x="80" y="81"/>
                </a:cubicBezTo>
                <a:cubicBezTo>
                  <a:pt x="83" y="78"/>
                  <a:pt x="84" y="77"/>
                  <a:pt x="85" y="76"/>
                </a:cubicBezTo>
                <a:cubicBezTo>
                  <a:pt x="85" y="74"/>
                  <a:pt x="85" y="73"/>
                  <a:pt x="83" y="70"/>
                </a:cubicBezTo>
                <a:cubicBezTo>
                  <a:pt x="81" y="65"/>
                  <a:pt x="74" y="56"/>
                  <a:pt x="71" y="55"/>
                </a:cubicBezTo>
                <a:cubicBezTo>
                  <a:pt x="71" y="54"/>
                  <a:pt x="70" y="54"/>
                  <a:pt x="70" y="54"/>
                </a:cubicBezTo>
                <a:cubicBezTo>
                  <a:pt x="69" y="54"/>
                  <a:pt x="67" y="53"/>
                  <a:pt x="66" y="54"/>
                </a:cubicBezTo>
                <a:cubicBezTo>
                  <a:pt x="65" y="54"/>
                  <a:pt x="63" y="55"/>
                  <a:pt x="60" y="57"/>
                </a:cubicBezTo>
                <a:cubicBezTo>
                  <a:pt x="58" y="59"/>
                  <a:pt x="55" y="62"/>
                  <a:pt x="54" y="63"/>
                </a:cubicBezTo>
                <a:cubicBezTo>
                  <a:pt x="53" y="65"/>
                  <a:pt x="53" y="68"/>
                  <a:pt x="55" y="73"/>
                </a:cubicBezTo>
                <a:cubicBezTo>
                  <a:pt x="58" y="82"/>
                  <a:pt x="63" y="91"/>
                  <a:pt x="69" y="99"/>
                </a:cubicBezTo>
                <a:cubicBezTo>
                  <a:pt x="81" y="115"/>
                  <a:pt x="96" y="126"/>
                  <a:pt x="115" y="134"/>
                </a:cubicBezTo>
                <a:cubicBezTo>
                  <a:pt x="117" y="135"/>
                  <a:pt x="118" y="135"/>
                  <a:pt x="120" y="135"/>
                </a:cubicBezTo>
                <a:cubicBezTo>
                  <a:pt x="122" y="135"/>
                  <a:pt x="124" y="134"/>
                  <a:pt x="126" y="133"/>
                </a:cubicBezTo>
                <a:cubicBezTo>
                  <a:pt x="129" y="130"/>
                  <a:pt x="133" y="126"/>
                  <a:pt x="134" y="123"/>
                </a:cubicBezTo>
                <a:cubicBezTo>
                  <a:pt x="135" y="121"/>
                  <a:pt x="135" y="118"/>
                  <a:pt x="133" y="117"/>
                </a:cubicBezTo>
                <a:cubicBezTo>
                  <a:pt x="132" y="116"/>
                  <a:pt x="127" y="111"/>
                  <a:pt x="124" y="109"/>
                </a:cubicBezTo>
                <a:close/>
                <a:moveTo>
                  <a:pt x="155" y="152"/>
                </a:moveTo>
                <a:cubicBezTo>
                  <a:pt x="123" y="186"/>
                  <a:pt x="69" y="187"/>
                  <a:pt x="35" y="155"/>
                </a:cubicBezTo>
                <a:cubicBezTo>
                  <a:pt x="1" y="123"/>
                  <a:pt x="0" y="69"/>
                  <a:pt x="33" y="35"/>
                </a:cubicBezTo>
                <a:cubicBezTo>
                  <a:pt x="65" y="1"/>
                  <a:pt x="119" y="0"/>
                  <a:pt x="152" y="32"/>
                </a:cubicBezTo>
                <a:cubicBezTo>
                  <a:pt x="186" y="65"/>
                  <a:pt x="188" y="118"/>
                  <a:pt x="155" y="152"/>
                </a:cubicBezTo>
                <a:close/>
                <a:moveTo>
                  <a:pt x="148" y="37"/>
                </a:moveTo>
                <a:cubicBezTo>
                  <a:pt x="117" y="7"/>
                  <a:pt x="67" y="8"/>
                  <a:pt x="37" y="39"/>
                </a:cubicBezTo>
                <a:cubicBezTo>
                  <a:pt x="7" y="71"/>
                  <a:pt x="8" y="121"/>
                  <a:pt x="40" y="151"/>
                </a:cubicBezTo>
                <a:cubicBezTo>
                  <a:pt x="71" y="181"/>
                  <a:pt x="121" y="179"/>
                  <a:pt x="151" y="148"/>
                </a:cubicBezTo>
                <a:cubicBezTo>
                  <a:pt x="181" y="117"/>
                  <a:pt x="180" y="67"/>
                  <a:pt x="148" y="3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Freeform 532">
            <a:extLst>
              <a:ext uri="{FF2B5EF4-FFF2-40B4-BE49-F238E27FC236}">
                <a16:creationId xmlns:a16="http://schemas.microsoft.com/office/drawing/2014/main" id="{78C7F320-AC9A-4B79-B91E-A58EF36AFBC9}"/>
              </a:ext>
            </a:extLst>
          </p:cNvPr>
          <p:cNvSpPr>
            <a:spLocks noEditPoints="1"/>
          </p:cNvSpPr>
          <p:nvPr/>
        </p:nvSpPr>
        <p:spPr bwMode="auto">
          <a:xfrm>
            <a:off x="10477407" y="4653283"/>
            <a:ext cx="1208614" cy="1215296"/>
          </a:xfrm>
          <a:custGeom>
            <a:avLst/>
            <a:gdLst>
              <a:gd name="T0" fmla="*/ 153 w 188"/>
              <a:gd name="T1" fmla="*/ 32 h 187"/>
              <a:gd name="T2" fmla="*/ 33 w 188"/>
              <a:gd name="T3" fmla="*/ 35 h 187"/>
              <a:gd name="T4" fmla="*/ 35 w 188"/>
              <a:gd name="T5" fmla="*/ 155 h 187"/>
              <a:gd name="T6" fmla="*/ 155 w 188"/>
              <a:gd name="T7" fmla="*/ 152 h 187"/>
              <a:gd name="T8" fmla="*/ 153 w 188"/>
              <a:gd name="T9" fmla="*/ 32 h 187"/>
              <a:gd name="T10" fmla="*/ 151 w 188"/>
              <a:gd name="T11" fmla="*/ 148 h 187"/>
              <a:gd name="T12" fmla="*/ 40 w 188"/>
              <a:gd name="T13" fmla="*/ 151 h 187"/>
              <a:gd name="T14" fmla="*/ 37 w 188"/>
              <a:gd name="T15" fmla="*/ 39 h 187"/>
              <a:gd name="T16" fmla="*/ 148 w 188"/>
              <a:gd name="T17" fmla="*/ 37 h 187"/>
              <a:gd name="T18" fmla="*/ 151 w 188"/>
              <a:gd name="T19" fmla="*/ 148 h 187"/>
              <a:gd name="T20" fmla="*/ 116 w 188"/>
              <a:gd name="T21" fmla="*/ 104 h 187"/>
              <a:gd name="T22" fmla="*/ 116 w 188"/>
              <a:gd name="T23" fmla="*/ 109 h 187"/>
              <a:gd name="T24" fmla="*/ 108 w 188"/>
              <a:gd name="T25" fmla="*/ 114 h 187"/>
              <a:gd name="T26" fmla="*/ 95 w 188"/>
              <a:gd name="T27" fmla="*/ 112 h 187"/>
              <a:gd name="T28" fmla="*/ 77 w 188"/>
              <a:gd name="T29" fmla="*/ 95 h 187"/>
              <a:gd name="T30" fmla="*/ 72 w 188"/>
              <a:gd name="T31" fmla="*/ 84 h 187"/>
              <a:gd name="T32" fmla="*/ 76 w 188"/>
              <a:gd name="T33" fmla="*/ 75 h 187"/>
              <a:gd name="T34" fmla="*/ 79 w 188"/>
              <a:gd name="T35" fmla="*/ 74 h 187"/>
              <a:gd name="T36" fmla="*/ 81 w 188"/>
              <a:gd name="T37" fmla="*/ 74 h 187"/>
              <a:gd name="T38" fmla="*/ 84 w 188"/>
              <a:gd name="T39" fmla="*/ 76 h 187"/>
              <a:gd name="T40" fmla="*/ 87 w 188"/>
              <a:gd name="T41" fmla="*/ 84 h 187"/>
              <a:gd name="T42" fmla="*/ 87 w 188"/>
              <a:gd name="T43" fmla="*/ 86 h 187"/>
              <a:gd name="T44" fmla="*/ 86 w 188"/>
              <a:gd name="T45" fmla="*/ 87 h 187"/>
              <a:gd name="T46" fmla="*/ 84 w 188"/>
              <a:gd name="T47" fmla="*/ 89 h 187"/>
              <a:gd name="T48" fmla="*/ 84 w 188"/>
              <a:gd name="T49" fmla="*/ 91 h 187"/>
              <a:gd name="T50" fmla="*/ 90 w 188"/>
              <a:gd name="T51" fmla="*/ 99 h 187"/>
              <a:gd name="T52" fmla="*/ 99 w 188"/>
              <a:gd name="T53" fmla="*/ 104 h 187"/>
              <a:gd name="T54" fmla="*/ 101 w 188"/>
              <a:gd name="T55" fmla="*/ 104 h 187"/>
              <a:gd name="T56" fmla="*/ 104 w 188"/>
              <a:gd name="T57" fmla="*/ 100 h 187"/>
              <a:gd name="T58" fmla="*/ 107 w 188"/>
              <a:gd name="T59" fmla="*/ 99 h 187"/>
              <a:gd name="T60" fmla="*/ 114 w 188"/>
              <a:gd name="T61" fmla="*/ 103 h 187"/>
              <a:gd name="T62" fmla="*/ 116 w 188"/>
              <a:gd name="T63" fmla="*/ 104 h 187"/>
              <a:gd name="T64" fmla="*/ 94 w 188"/>
              <a:gd name="T65" fmla="*/ 50 h 187"/>
              <a:gd name="T66" fmla="*/ 50 w 188"/>
              <a:gd name="T67" fmla="*/ 94 h 187"/>
              <a:gd name="T68" fmla="*/ 56 w 188"/>
              <a:gd name="T69" fmla="*/ 117 h 187"/>
              <a:gd name="T70" fmla="*/ 48 w 188"/>
              <a:gd name="T71" fmla="*/ 140 h 187"/>
              <a:gd name="T72" fmla="*/ 73 w 188"/>
              <a:gd name="T73" fmla="*/ 132 h 187"/>
              <a:gd name="T74" fmla="*/ 94 w 188"/>
              <a:gd name="T75" fmla="*/ 138 h 187"/>
              <a:gd name="T76" fmla="*/ 138 w 188"/>
              <a:gd name="T77" fmla="*/ 94 h 187"/>
              <a:gd name="T78" fmla="*/ 94 w 188"/>
              <a:gd name="T79" fmla="*/ 50 h 187"/>
              <a:gd name="T80" fmla="*/ 94 w 188"/>
              <a:gd name="T81" fmla="*/ 131 h 187"/>
              <a:gd name="T82" fmla="*/ 73 w 188"/>
              <a:gd name="T83" fmla="*/ 125 h 187"/>
              <a:gd name="T84" fmla="*/ 59 w 188"/>
              <a:gd name="T85" fmla="*/ 129 h 187"/>
              <a:gd name="T86" fmla="*/ 64 w 188"/>
              <a:gd name="T87" fmla="*/ 116 h 187"/>
              <a:gd name="T88" fmla="*/ 57 w 188"/>
              <a:gd name="T89" fmla="*/ 94 h 187"/>
              <a:gd name="T90" fmla="*/ 94 w 188"/>
              <a:gd name="T91" fmla="*/ 57 h 187"/>
              <a:gd name="T92" fmla="*/ 131 w 188"/>
              <a:gd name="T93" fmla="*/ 94 h 187"/>
              <a:gd name="T94" fmla="*/ 94 w 188"/>
              <a:gd name="T95" fmla="*/ 131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88" h="187">
                <a:moveTo>
                  <a:pt x="153" y="32"/>
                </a:moveTo>
                <a:cubicBezTo>
                  <a:pt x="119" y="0"/>
                  <a:pt x="65" y="1"/>
                  <a:pt x="33" y="35"/>
                </a:cubicBezTo>
                <a:cubicBezTo>
                  <a:pt x="0" y="69"/>
                  <a:pt x="2" y="123"/>
                  <a:pt x="35" y="155"/>
                </a:cubicBezTo>
                <a:cubicBezTo>
                  <a:pt x="69" y="187"/>
                  <a:pt x="123" y="186"/>
                  <a:pt x="155" y="152"/>
                </a:cubicBezTo>
                <a:cubicBezTo>
                  <a:pt x="188" y="118"/>
                  <a:pt x="186" y="65"/>
                  <a:pt x="153" y="32"/>
                </a:cubicBezTo>
                <a:close/>
                <a:moveTo>
                  <a:pt x="151" y="148"/>
                </a:moveTo>
                <a:cubicBezTo>
                  <a:pt x="121" y="179"/>
                  <a:pt x="71" y="181"/>
                  <a:pt x="40" y="151"/>
                </a:cubicBezTo>
                <a:cubicBezTo>
                  <a:pt x="8" y="121"/>
                  <a:pt x="7" y="71"/>
                  <a:pt x="37" y="39"/>
                </a:cubicBezTo>
                <a:cubicBezTo>
                  <a:pt x="67" y="8"/>
                  <a:pt x="117" y="7"/>
                  <a:pt x="148" y="37"/>
                </a:cubicBezTo>
                <a:cubicBezTo>
                  <a:pt x="180" y="67"/>
                  <a:pt x="181" y="117"/>
                  <a:pt x="151" y="148"/>
                </a:cubicBezTo>
                <a:close/>
                <a:moveTo>
                  <a:pt x="116" y="104"/>
                </a:moveTo>
                <a:cubicBezTo>
                  <a:pt x="117" y="104"/>
                  <a:pt x="117" y="107"/>
                  <a:pt x="116" y="109"/>
                </a:cubicBezTo>
                <a:cubicBezTo>
                  <a:pt x="115" y="112"/>
                  <a:pt x="110" y="114"/>
                  <a:pt x="108" y="114"/>
                </a:cubicBezTo>
                <a:cubicBezTo>
                  <a:pt x="106" y="114"/>
                  <a:pt x="106" y="116"/>
                  <a:pt x="95" y="112"/>
                </a:cubicBezTo>
                <a:cubicBezTo>
                  <a:pt x="84" y="107"/>
                  <a:pt x="77" y="96"/>
                  <a:pt x="77" y="95"/>
                </a:cubicBezTo>
                <a:cubicBezTo>
                  <a:pt x="76" y="95"/>
                  <a:pt x="72" y="89"/>
                  <a:pt x="72" y="84"/>
                </a:cubicBezTo>
                <a:cubicBezTo>
                  <a:pt x="72" y="79"/>
                  <a:pt x="75" y="76"/>
                  <a:pt x="76" y="75"/>
                </a:cubicBezTo>
                <a:cubicBezTo>
                  <a:pt x="77" y="74"/>
                  <a:pt x="78" y="74"/>
                  <a:pt x="79" y="74"/>
                </a:cubicBezTo>
                <a:cubicBezTo>
                  <a:pt x="80" y="74"/>
                  <a:pt x="80" y="74"/>
                  <a:pt x="81" y="74"/>
                </a:cubicBezTo>
                <a:cubicBezTo>
                  <a:pt x="82" y="74"/>
                  <a:pt x="83" y="73"/>
                  <a:pt x="84" y="76"/>
                </a:cubicBezTo>
                <a:cubicBezTo>
                  <a:pt x="84" y="78"/>
                  <a:pt x="87" y="83"/>
                  <a:pt x="87" y="84"/>
                </a:cubicBezTo>
                <a:cubicBezTo>
                  <a:pt x="87" y="84"/>
                  <a:pt x="87" y="85"/>
                  <a:pt x="87" y="86"/>
                </a:cubicBezTo>
                <a:cubicBezTo>
                  <a:pt x="87" y="86"/>
                  <a:pt x="86" y="87"/>
                  <a:pt x="86" y="87"/>
                </a:cubicBezTo>
                <a:cubicBezTo>
                  <a:pt x="85" y="88"/>
                  <a:pt x="85" y="89"/>
                  <a:pt x="84" y="89"/>
                </a:cubicBezTo>
                <a:cubicBezTo>
                  <a:pt x="84" y="90"/>
                  <a:pt x="83" y="90"/>
                  <a:pt x="84" y="91"/>
                </a:cubicBezTo>
                <a:cubicBezTo>
                  <a:pt x="84" y="92"/>
                  <a:pt x="87" y="96"/>
                  <a:pt x="90" y="99"/>
                </a:cubicBezTo>
                <a:cubicBezTo>
                  <a:pt x="94" y="103"/>
                  <a:pt x="98" y="104"/>
                  <a:pt x="99" y="104"/>
                </a:cubicBezTo>
                <a:cubicBezTo>
                  <a:pt x="100" y="105"/>
                  <a:pt x="100" y="105"/>
                  <a:pt x="101" y="104"/>
                </a:cubicBezTo>
                <a:cubicBezTo>
                  <a:pt x="102" y="103"/>
                  <a:pt x="104" y="101"/>
                  <a:pt x="104" y="100"/>
                </a:cubicBezTo>
                <a:cubicBezTo>
                  <a:pt x="105" y="99"/>
                  <a:pt x="106" y="99"/>
                  <a:pt x="107" y="99"/>
                </a:cubicBezTo>
                <a:cubicBezTo>
                  <a:pt x="108" y="100"/>
                  <a:pt x="113" y="102"/>
                  <a:pt x="114" y="103"/>
                </a:cubicBezTo>
                <a:cubicBezTo>
                  <a:pt x="115" y="103"/>
                  <a:pt x="116" y="104"/>
                  <a:pt x="116" y="104"/>
                </a:cubicBezTo>
                <a:close/>
                <a:moveTo>
                  <a:pt x="94" y="50"/>
                </a:moveTo>
                <a:cubicBezTo>
                  <a:pt x="69" y="50"/>
                  <a:pt x="50" y="69"/>
                  <a:pt x="50" y="94"/>
                </a:cubicBezTo>
                <a:cubicBezTo>
                  <a:pt x="50" y="102"/>
                  <a:pt x="52" y="110"/>
                  <a:pt x="56" y="117"/>
                </a:cubicBezTo>
                <a:cubicBezTo>
                  <a:pt x="48" y="140"/>
                  <a:pt x="48" y="140"/>
                  <a:pt x="48" y="140"/>
                </a:cubicBezTo>
                <a:cubicBezTo>
                  <a:pt x="73" y="132"/>
                  <a:pt x="73" y="132"/>
                  <a:pt x="73" y="132"/>
                </a:cubicBezTo>
                <a:cubicBezTo>
                  <a:pt x="79" y="136"/>
                  <a:pt x="86" y="138"/>
                  <a:pt x="94" y="138"/>
                </a:cubicBezTo>
                <a:cubicBezTo>
                  <a:pt x="118" y="138"/>
                  <a:pt x="138" y="118"/>
                  <a:pt x="138" y="94"/>
                </a:cubicBezTo>
                <a:cubicBezTo>
                  <a:pt x="138" y="69"/>
                  <a:pt x="118" y="50"/>
                  <a:pt x="94" y="50"/>
                </a:cubicBezTo>
                <a:close/>
                <a:moveTo>
                  <a:pt x="94" y="131"/>
                </a:moveTo>
                <a:cubicBezTo>
                  <a:pt x="86" y="131"/>
                  <a:pt x="79" y="129"/>
                  <a:pt x="73" y="125"/>
                </a:cubicBezTo>
                <a:cubicBezTo>
                  <a:pt x="59" y="129"/>
                  <a:pt x="59" y="129"/>
                  <a:pt x="59" y="129"/>
                </a:cubicBezTo>
                <a:cubicBezTo>
                  <a:pt x="64" y="116"/>
                  <a:pt x="64" y="116"/>
                  <a:pt x="64" y="116"/>
                </a:cubicBezTo>
                <a:cubicBezTo>
                  <a:pt x="59" y="109"/>
                  <a:pt x="57" y="102"/>
                  <a:pt x="57" y="94"/>
                </a:cubicBezTo>
                <a:cubicBezTo>
                  <a:pt x="57" y="73"/>
                  <a:pt x="73" y="57"/>
                  <a:pt x="94" y="57"/>
                </a:cubicBezTo>
                <a:cubicBezTo>
                  <a:pt x="115" y="57"/>
                  <a:pt x="131" y="73"/>
                  <a:pt x="131" y="94"/>
                </a:cubicBezTo>
                <a:cubicBezTo>
                  <a:pt x="131" y="114"/>
                  <a:pt x="115" y="131"/>
                  <a:pt x="94" y="13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Freeform 534">
            <a:extLst>
              <a:ext uri="{FF2B5EF4-FFF2-40B4-BE49-F238E27FC236}">
                <a16:creationId xmlns:a16="http://schemas.microsoft.com/office/drawing/2014/main" id="{69A1678E-45C9-4859-9B29-1AF8FD43AF62}"/>
              </a:ext>
            </a:extLst>
          </p:cNvPr>
          <p:cNvSpPr>
            <a:spLocks noEditPoints="1"/>
          </p:cNvSpPr>
          <p:nvPr/>
        </p:nvSpPr>
        <p:spPr bwMode="auto">
          <a:xfrm>
            <a:off x="7241939" y="3254068"/>
            <a:ext cx="958403" cy="859803"/>
          </a:xfrm>
          <a:custGeom>
            <a:avLst/>
            <a:gdLst>
              <a:gd name="T0" fmla="*/ 153 w 188"/>
              <a:gd name="T1" fmla="*/ 32 h 187"/>
              <a:gd name="T2" fmla="*/ 33 w 188"/>
              <a:gd name="T3" fmla="*/ 35 h 187"/>
              <a:gd name="T4" fmla="*/ 35 w 188"/>
              <a:gd name="T5" fmla="*/ 155 h 187"/>
              <a:gd name="T6" fmla="*/ 155 w 188"/>
              <a:gd name="T7" fmla="*/ 152 h 187"/>
              <a:gd name="T8" fmla="*/ 153 w 188"/>
              <a:gd name="T9" fmla="*/ 32 h 187"/>
              <a:gd name="T10" fmla="*/ 151 w 188"/>
              <a:gd name="T11" fmla="*/ 148 h 187"/>
              <a:gd name="T12" fmla="*/ 40 w 188"/>
              <a:gd name="T13" fmla="*/ 150 h 187"/>
              <a:gd name="T14" fmla="*/ 37 w 188"/>
              <a:gd name="T15" fmla="*/ 39 h 187"/>
              <a:gd name="T16" fmla="*/ 148 w 188"/>
              <a:gd name="T17" fmla="*/ 37 h 187"/>
              <a:gd name="T18" fmla="*/ 151 w 188"/>
              <a:gd name="T19" fmla="*/ 148 h 187"/>
              <a:gd name="T20" fmla="*/ 131 w 188"/>
              <a:gd name="T21" fmla="*/ 110 h 187"/>
              <a:gd name="T22" fmla="*/ 120 w 188"/>
              <a:gd name="T23" fmla="*/ 129 h 187"/>
              <a:gd name="T24" fmla="*/ 107 w 188"/>
              <a:gd name="T25" fmla="*/ 133 h 187"/>
              <a:gd name="T26" fmla="*/ 94 w 188"/>
              <a:gd name="T27" fmla="*/ 130 h 187"/>
              <a:gd name="T28" fmla="*/ 81 w 188"/>
              <a:gd name="T29" fmla="*/ 134 h 187"/>
              <a:gd name="T30" fmla="*/ 65 w 188"/>
              <a:gd name="T31" fmla="*/ 120 h 187"/>
              <a:gd name="T32" fmla="*/ 58 w 188"/>
              <a:gd name="T33" fmla="*/ 87 h 187"/>
              <a:gd name="T34" fmla="*/ 74 w 188"/>
              <a:gd name="T35" fmla="*/ 67 h 187"/>
              <a:gd name="T36" fmla="*/ 94 w 188"/>
              <a:gd name="T37" fmla="*/ 70 h 187"/>
              <a:gd name="T38" fmla="*/ 100 w 188"/>
              <a:gd name="T39" fmla="*/ 69 h 187"/>
              <a:gd name="T40" fmla="*/ 116 w 188"/>
              <a:gd name="T41" fmla="*/ 67 h 187"/>
              <a:gd name="T42" fmla="*/ 128 w 188"/>
              <a:gd name="T43" fmla="*/ 75 h 187"/>
              <a:gd name="T44" fmla="*/ 119 w 188"/>
              <a:gd name="T45" fmla="*/ 95 h 187"/>
              <a:gd name="T46" fmla="*/ 131 w 188"/>
              <a:gd name="T47" fmla="*/ 110 h 187"/>
              <a:gd name="T48" fmla="*/ 94 w 188"/>
              <a:gd name="T49" fmla="*/ 65 h 187"/>
              <a:gd name="T50" fmla="*/ 98 w 188"/>
              <a:gd name="T51" fmla="*/ 51 h 187"/>
              <a:gd name="T52" fmla="*/ 111 w 188"/>
              <a:gd name="T53" fmla="*/ 44 h 187"/>
              <a:gd name="T54" fmla="*/ 108 w 188"/>
              <a:gd name="T55" fmla="*/ 59 h 187"/>
              <a:gd name="T56" fmla="*/ 94 w 188"/>
              <a:gd name="T57" fmla="*/ 65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88" h="187">
                <a:moveTo>
                  <a:pt x="153" y="32"/>
                </a:moveTo>
                <a:cubicBezTo>
                  <a:pt x="119" y="0"/>
                  <a:pt x="65" y="1"/>
                  <a:pt x="33" y="35"/>
                </a:cubicBezTo>
                <a:cubicBezTo>
                  <a:pt x="0" y="69"/>
                  <a:pt x="2" y="123"/>
                  <a:pt x="35" y="155"/>
                </a:cubicBezTo>
                <a:cubicBezTo>
                  <a:pt x="69" y="187"/>
                  <a:pt x="123" y="186"/>
                  <a:pt x="155" y="152"/>
                </a:cubicBezTo>
                <a:cubicBezTo>
                  <a:pt x="188" y="118"/>
                  <a:pt x="186" y="64"/>
                  <a:pt x="153" y="32"/>
                </a:cubicBezTo>
                <a:close/>
                <a:moveTo>
                  <a:pt x="151" y="148"/>
                </a:moveTo>
                <a:cubicBezTo>
                  <a:pt x="121" y="179"/>
                  <a:pt x="71" y="180"/>
                  <a:pt x="40" y="150"/>
                </a:cubicBezTo>
                <a:cubicBezTo>
                  <a:pt x="8" y="120"/>
                  <a:pt x="7" y="71"/>
                  <a:pt x="37" y="39"/>
                </a:cubicBezTo>
                <a:cubicBezTo>
                  <a:pt x="67" y="8"/>
                  <a:pt x="117" y="7"/>
                  <a:pt x="148" y="37"/>
                </a:cubicBezTo>
                <a:cubicBezTo>
                  <a:pt x="180" y="67"/>
                  <a:pt x="181" y="116"/>
                  <a:pt x="151" y="148"/>
                </a:cubicBezTo>
                <a:close/>
                <a:moveTo>
                  <a:pt x="131" y="110"/>
                </a:moveTo>
                <a:cubicBezTo>
                  <a:pt x="131" y="110"/>
                  <a:pt x="125" y="124"/>
                  <a:pt x="120" y="129"/>
                </a:cubicBezTo>
                <a:cubicBezTo>
                  <a:pt x="114" y="134"/>
                  <a:pt x="112" y="135"/>
                  <a:pt x="107" y="133"/>
                </a:cubicBezTo>
                <a:cubicBezTo>
                  <a:pt x="103" y="132"/>
                  <a:pt x="99" y="129"/>
                  <a:pt x="94" y="130"/>
                </a:cubicBezTo>
                <a:cubicBezTo>
                  <a:pt x="89" y="131"/>
                  <a:pt x="85" y="134"/>
                  <a:pt x="81" y="134"/>
                </a:cubicBezTo>
                <a:cubicBezTo>
                  <a:pt x="77" y="134"/>
                  <a:pt x="71" y="130"/>
                  <a:pt x="65" y="120"/>
                </a:cubicBezTo>
                <a:cubicBezTo>
                  <a:pt x="59" y="110"/>
                  <a:pt x="56" y="97"/>
                  <a:pt x="58" y="87"/>
                </a:cubicBezTo>
                <a:cubicBezTo>
                  <a:pt x="59" y="77"/>
                  <a:pt x="67" y="69"/>
                  <a:pt x="74" y="67"/>
                </a:cubicBezTo>
                <a:cubicBezTo>
                  <a:pt x="85" y="64"/>
                  <a:pt x="89" y="70"/>
                  <a:pt x="94" y="70"/>
                </a:cubicBezTo>
                <a:cubicBezTo>
                  <a:pt x="94" y="70"/>
                  <a:pt x="96" y="70"/>
                  <a:pt x="100" y="69"/>
                </a:cubicBezTo>
                <a:cubicBezTo>
                  <a:pt x="104" y="67"/>
                  <a:pt x="108" y="65"/>
                  <a:pt x="116" y="67"/>
                </a:cubicBezTo>
                <a:cubicBezTo>
                  <a:pt x="123" y="68"/>
                  <a:pt x="128" y="75"/>
                  <a:pt x="128" y="75"/>
                </a:cubicBezTo>
                <a:cubicBezTo>
                  <a:pt x="128" y="75"/>
                  <a:pt x="116" y="82"/>
                  <a:pt x="119" y="95"/>
                </a:cubicBezTo>
                <a:cubicBezTo>
                  <a:pt x="121" y="107"/>
                  <a:pt x="131" y="110"/>
                  <a:pt x="131" y="110"/>
                </a:cubicBezTo>
                <a:close/>
                <a:moveTo>
                  <a:pt x="94" y="65"/>
                </a:moveTo>
                <a:cubicBezTo>
                  <a:pt x="94" y="65"/>
                  <a:pt x="93" y="56"/>
                  <a:pt x="98" y="51"/>
                </a:cubicBezTo>
                <a:cubicBezTo>
                  <a:pt x="104" y="46"/>
                  <a:pt x="111" y="44"/>
                  <a:pt x="111" y="44"/>
                </a:cubicBezTo>
                <a:cubicBezTo>
                  <a:pt x="111" y="44"/>
                  <a:pt x="113" y="53"/>
                  <a:pt x="108" y="59"/>
                </a:cubicBezTo>
                <a:cubicBezTo>
                  <a:pt x="102" y="64"/>
                  <a:pt x="94" y="65"/>
                  <a:pt x="94" y="6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Freeform 535">
            <a:extLst>
              <a:ext uri="{FF2B5EF4-FFF2-40B4-BE49-F238E27FC236}">
                <a16:creationId xmlns:a16="http://schemas.microsoft.com/office/drawing/2014/main" id="{553ECB0C-E85B-4938-92AF-C5C6A6D1A2E9}"/>
              </a:ext>
            </a:extLst>
          </p:cNvPr>
          <p:cNvSpPr>
            <a:spLocks noEditPoints="1"/>
          </p:cNvSpPr>
          <p:nvPr/>
        </p:nvSpPr>
        <p:spPr bwMode="auto">
          <a:xfrm>
            <a:off x="8001053" y="772831"/>
            <a:ext cx="1482152" cy="1366569"/>
          </a:xfrm>
          <a:custGeom>
            <a:avLst/>
            <a:gdLst>
              <a:gd name="T0" fmla="*/ 152 w 187"/>
              <a:gd name="T1" fmla="*/ 32 h 187"/>
              <a:gd name="T2" fmla="*/ 32 w 187"/>
              <a:gd name="T3" fmla="*/ 35 h 187"/>
              <a:gd name="T4" fmla="*/ 35 w 187"/>
              <a:gd name="T5" fmla="*/ 155 h 187"/>
              <a:gd name="T6" fmla="*/ 155 w 187"/>
              <a:gd name="T7" fmla="*/ 152 h 187"/>
              <a:gd name="T8" fmla="*/ 152 w 187"/>
              <a:gd name="T9" fmla="*/ 32 h 187"/>
              <a:gd name="T10" fmla="*/ 151 w 187"/>
              <a:gd name="T11" fmla="*/ 148 h 187"/>
              <a:gd name="T12" fmla="*/ 39 w 187"/>
              <a:gd name="T13" fmla="*/ 150 h 187"/>
              <a:gd name="T14" fmla="*/ 37 w 187"/>
              <a:gd name="T15" fmla="*/ 39 h 187"/>
              <a:gd name="T16" fmla="*/ 148 w 187"/>
              <a:gd name="T17" fmla="*/ 36 h 187"/>
              <a:gd name="T18" fmla="*/ 151 w 187"/>
              <a:gd name="T19" fmla="*/ 148 h 187"/>
              <a:gd name="T20" fmla="*/ 57 w 187"/>
              <a:gd name="T21" fmla="*/ 97 h 187"/>
              <a:gd name="T22" fmla="*/ 86 w 187"/>
              <a:gd name="T23" fmla="*/ 97 h 187"/>
              <a:gd name="T24" fmla="*/ 86 w 187"/>
              <a:gd name="T25" fmla="*/ 125 h 187"/>
              <a:gd name="T26" fmla="*/ 57 w 187"/>
              <a:gd name="T27" fmla="*/ 121 h 187"/>
              <a:gd name="T28" fmla="*/ 57 w 187"/>
              <a:gd name="T29" fmla="*/ 97 h 187"/>
              <a:gd name="T30" fmla="*/ 129 w 187"/>
              <a:gd name="T31" fmla="*/ 93 h 187"/>
              <a:gd name="T32" fmla="*/ 91 w 187"/>
              <a:gd name="T33" fmla="*/ 93 h 187"/>
              <a:gd name="T34" fmla="*/ 91 w 187"/>
              <a:gd name="T35" fmla="*/ 65 h 187"/>
              <a:gd name="T36" fmla="*/ 129 w 187"/>
              <a:gd name="T37" fmla="*/ 59 h 187"/>
              <a:gd name="T38" fmla="*/ 129 w 187"/>
              <a:gd name="T39" fmla="*/ 93 h 187"/>
              <a:gd name="T40" fmla="*/ 91 w 187"/>
              <a:gd name="T41" fmla="*/ 97 h 187"/>
              <a:gd name="T42" fmla="*/ 129 w 187"/>
              <a:gd name="T43" fmla="*/ 97 h 187"/>
              <a:gd name="T44" fmla="*/ 129 w 187"/>
              <a:gd name="T45" fmla="*/ 131 h 187"/>
              <a:gd name="T46" fmla="*/ 91 w 187"/>
              <a:gd name="T47" fmla="*/ 126 h 187"/>
              <a:gd name="T48" fmla="*/ 91 w 187"/>
              <a:gd name="T49" fmla="*/ 97 h 187"/>
              <a:gd name="T50" fmla="*/ 57 w 187"/>
              <a:gd name="T51" fmla="*/ 69 h 187"/>
              <a:gd name="T52" fmla="*/ 86 w 187"/>
              <a:gd name="T53" fmla="*/ 65 h 187"/>
              <a:gd name="T54" fmla="*/ 86 w 187"/>
              <a:gd name="T55" fmla="*/ 93 h 187"/>
              <a:gd name="T56" fmla="*/ 57 w 187"/>
              <a:gd name="T57" fmla="*/ 93 h 187"/>
              <a:gd name="T58" fmla="*/ 57 w 187"/>
              <a:gd name="T59" fmla="*/ 69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7" h="187">
                <a:moveTo>
                  <a:pt x="152" y="32"/>
                </a:moveTo>
                <a:cubicBezTo>
                  <a:pt x="118" y="0"/>
                  <a:pt x="65" y="1"/>
                  <a:pt x="32" y="35"/>
                </a:cubicBezTo>
                <a:cubicBezTo>
                  <a:pt x="0" y="69"/>
                  <a:pt x="1" y="122"/>
                  <a:pt x="35" y="155"/>
                </a:cubicBezTo>
                <a:cubicBezTo>
                  <a:pt x="69" y="187"/>
                  <a:pt x="123" y="186"/>
                  <a:pt x="155" y="152"/>
                </a:cubicBezTo>
                <a:cubicBezTo>
                  <a:pt x="187" y="118"/>
                  <a:pt x="186" y="64"/>
                  <a:pt x="152" y="32"/>
                </a:cubicBezTo>
                <a:close/>
                <a:moveTo>
                  <a:pt x="151" y="148"/>
                </a:moveTo>
                <a:cubicBezTo>
                  <a:pt x="121" y="179"/>
                  <a:pt x="71" y="180"/>
                  <a:pt x="39" y="150"/>
                </a:cubicBezTo>
                <a:cubicBezTo>
                  <a:pt x="8" y="120"/>
                  <a:pt x="7" y="70"/>
                  <a:pt x="37" y="39"/>
                </a:cubicBezTo>
                <a:cubicBezTo>
                  <a:pt x="67" y="8"/>
                  <a:pt x="117" y="7"/>
                  <a:pt x="148" y="36"/>
                </a:cubicBezTo>
                <a:cubicBezTo>
                  <a:pt x="179" y="66"/>
                  <a:pt x="181" y="116"/>
                  <a:pt x="151" y="148"/>
                </a:cubicBezTo>
                <a:close/>
                <a:moveTo>
                  <a:pt x="57" y="97"/>
                </a:moveTo>
                <a:cubicBezTo>
                  <a:pt x="86" y="97"/>
                  <a:pt x="86" y="97"/>
                  <a:pt x="86" y="97"/>
                </a:cubicBezTo>
                <a:cubicBezTo>
                  <a:pt x="86" y="125"/>
                  <a:pt x="86" y="125"/>
                  <a:pt x="86" y="125"/>
                </a:cubicBezTo>
                <a:cubicBezTo>
                  <a:pt x="57" y="121"/>
                  <a:pt x="57" y="121"/>
                  <a:pt x="57" y="121"/>
                </a:cubicBezTo>
                <a:lnTo>
                  <a:pt x="57" y="97"/>
                </a:lnTo>
                <a:close/>
                <a:moveTo>
                  <a:pt x="129" y="93"/>
                </a:moveTo>
                <a:cubicBezTo>
                  <a:pt x="91" y="93"/>
                  <a:pt x="91" y="93"/>
                  <a:pt x="91" y="93"/>
                </a:cubicBezTo>
                <a:cubicBezTo>
                  <a:pt x="91" y="65"/>
                  <a:pt x="91" y="65"/>
                  <a:pt x="91" y="65"/>
                </a:cubicBezTo>
                <a:cubicBezTo>
                  <a:pt x="129" y="59"/>
                  <a:pt x="129" y="59"/>
                  <a:pt x="129" y="59"/>
                </a:cubicBezTo>
                <a:lnTo>
                  <a:pt x="129" y="93"/>
                </a:lnTo>
                <a:close/>
                <a:moveTo>
                  <a:pt x="91" y="97"/>
                </a:moveTo>
                <a:cubicBezTo>
                  <a:pt x="129" y="97"/>
                  <a:pt x="129" y="97"/>
                  <a:pt x="129" y="97"/>
                </a:cubicBezTo>
                <a:cubicBezTo>
                  <a:pt x="129" y="131"/>
                  <a:pt x="129" y="131"/>
                  <a:pt x="129" y="131"/>
                </a:cubicBezTo>
                <a:cubicBezTo>
                  <a:pt x="91" y="126"/>
                  <a:pt x="91" y="126"/>
                  <a:pt x="91" y="126"/>
                </a:cubicBezTo>
                <a:lnTo>
                  <a:pt x="91" y="97"/>
                </a:lnTo>
                <a:close/>
                <a:moveTo>
                  <a:pt x="57" y="69"/>
                </a:moveTo>
                <a:cubicBezTo>
                  <a:pt x="86" y="65"/>
                  <a:pt x="86" y="65"/>
                  <a:pt x="86" y="65"/>
                </a:cubicBezTo>
                <a:cubicBezTo>
                  <a:pt x="86" y="93"/>
                  <a:pt x="86" y="93"/>
                  <a:pt x="86" y="93"/>
                </a:cubicBezTo>
                <a:cubicBezTo>
                  <a:pt x="57" y="93"/>
                  <a:pt x="57" y="93"/>
                  <a:pt x="57" y="93"/>
                </a:cubicBezTo>
                <a:lnTo>
                  <a:pt x="57" y="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Freeform 533">
            <a:extLst>
              <a:ext uri="{FF2B5EF4-FFF2-40B4-BE49-F238E27FC236}">
                <a16:creationId xmlns:a16="http://schemas.microsoft.com/office/drawing/2014/main" id="{00EB90D6-03DD-49F8-B47A-372A1F702CDA}"/>
              </a:ext>
            </a:extLst>
          </p:cNvPr>
          <p:cNvSpPr>
            <a:spLocks noEditPoints="1"/>
          </p:cNvSpPr>
          <p:nvPr/>
        </p:nvSpPr>
        <p:spPr bwMode="auto">
          <a:xfrm>
            <a:off x="10456429" y="2927307"/>
            <a:ext cx="1229592" cy="1149982"/>
          </a:xfrm>
          <a:custGeom>
            <a:avLst/>
            <a:gdLst>
              <a:gd name="T0" fmla="*/ 33 w 188"/>
              <a:gd name="T1" fmla="*/ 35 h 187"/>
              <a:gd name="T2" fmla="*/ 155 w 188"/>
              <a:gd name="T3" fmla="*/ 152 h 187"/>
              <a:gd name="T4" fmla="*/ 151 w 188"/>
              <a:gd name="T5" fmla="*/ 148 h 187"/>
              <a:gd name="T6" fmla="*/ 37 w 188"/>
              <a:gd name="T7" fmla="*/ 39 h 187"/>
              <a:gd name="T8" fmla="*/ 151 w 188"/>
              <a:gd name="T9" fmla="*/ 148 h 187"/>
              <a:gd name="T10" fmla="*/ 67 w 188"/>
              <a:gd name="T11" fmla="*/ 106 h 187"/>
              <a:gd name="T12" fmla="*/ 61 w 188"/>
              <a:gd name="T13" fmla="*/ 112 h 187"/>
              <a:gd name="T14" fmla="*/ 56 w 188"/>
              <a:gd name="T15" fmla="*/ 83 h 187"/>
              <a:gd name="T16" fmla="*/ 61 w 188"/>
              <a:gd name="T17" fmla="*/ 78 h 187"/>
              <a:gd name="T18" fmla="*/ 69 w 188"/>
              <a:gd name="T19" fmla="*/ 79 h 187"/>
              <a:gd name="T20" fmla="*/ 119 w 188"/>
              <a:gd name="T21" fmla="*/ 115 h 187"/>
              <a:gd name="T22" fmla="*/ 108 w 188"/>
              <a:gd name="T23" fmla="*/ 120 h 187"/>
              <a:gd name="T24" fmla="*/ 103 w 188"/>
              <a:gd name="T25" fmla="*/ 138 h 187"/>
              <a:gd name="T26" fmla="*/ 98 w 188"/>
              <a:gd name="T27" fmla="*/ 133 h 187"/>
              <a:gd name="T28" fmla="*/ 90 w 188"/>
              <a:gd name="T29" fmla="*/ 120 h 187"/>
              <a:gd name="T30" fmla="*/ 85 w 188"/>
              <a:gd name="T31" fmla="*/ 138 h 187"/>
              <a:gd name="T32" fmla="*/ 79 w 188"/>
              <a:gd name="T33" fmla="*/ 133 h 187"/>
              <a:gd name="T34" fmla="*/ 74 w 188"/>
              <a:gd name="T35" fmla="*/ 120 h 187"/>
              <a:gd name="T36" fmla="*/ 69 w 188"/>
              <a:gd name="T37" fmla="*/ 79 h 187"/>
              <a:gd name="T38" fmla="*/ 110 w 188"/>
              <a:gd name="T39" fmla="*/ 50 h 187"/>
              <a:gd name="T40" fmla="*/ 109 w 188"/>
              <a:gd name="T41" fmla="*/ 49 h 187"/>
              <a:gd name="T42" fmla="*/ 94 w 188"/>
              <a:gd name="T43" fmla="*/ 54 h 187"/>
              <a:gd name="T44" fmla="*/ 79 w 188"/>
              <a:gd name="T45" fmla="*/ 49 h 187"/>
              <a:gd name="T46" fmla="*/ 77 w 188"/>
              <a:gd name="T47" fmla="*/ 50 h 187"/>
              <a:gd name="T48" fmla="*/ 69 w 188"/>
              <a:gd name="T49" fmla="*/ 75 h 187"/>
              <a:gd name="T50" fmla="*/ 119 w 188"/>
              <a:gd name="T51" fmla="*/ 77 h 187"/>
              <a:gd name="T52" fmla="*/ 106 w 188"/>
              <a:gd name="T53" fmla="*/ 56 h 187"/>
              <a:gd name="T54" fmla="*/ 80 w 188"/>
              <a:gd name="T55" fmla="*/ 66 h 187"/>
              <a:gd name="T56" fmla="*/ 85 w 188"/>
              <a:gd name="T57" fmla="*/ 66 h 187"/>
              <a:gd name="T58" fmla="*/ 105 w 188"/>
              <a:gd name="T59" fmla="*/ 68 h 187"/>
              <a:gd name="T60" fmla="*/ 105 w 188"/>
              <a:gd name="T61" fmla="*/ 63 h 187"/>
              <a:gd name="T62" fmla="*/ 105 w 188"/>
              <a:gd name="T63" fmla="*/ 68 h 187"/>
              <a:gd name="T64" fmla="*/ 132 w 188"/>
              <a:gd name="T65" fmla="*/ 106 h 187"/>
              <a:gd name="T66" fmla="*/ 126 w 188"/>
              <a:gd name="T67" fmla="*/ 112 h 187"/>
              <a:gd name="T68" fmla="*/ 121 w 188"/>
              <a:gd name="T69" fmla="*/ 83 h 187"/>
              <a:gd name="T70" fmla="*/ 127 w 188"/>
              <a:gd name="T71" fmla="*/ 78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8" h="187">
                <a:moveTo>
                  <a:pt x="152" y="32"/>
                </a:moveTo>
                <a:cubicBezTo>
                  <a:pt x="119" y="0"/>
                  <a:pt x="65" y="1"/>
                  <a:pt x="33" y="35"/>
                </a:cubicBezTo>
                <a:cubicBezTo>
                  <a:pt x="0" y="69"/>
                  <a:pt x="1" y="122"/>
                  <a:pt x="35" y="155"/>
                </a:cubicBezTo>
                <a:cubicBezTo>
                  <a:pt x="69" y="187"/>
                  <a:pt x="123" y="186"/>
                  <a:pt x="155" y="152"/>
                </a:cubicBezTo>
                <a:cubicBezTo>
                  <a:pt x="188" y="118"/>
                  <a:pt x="186" y="64"/>
                  <a:pt x="152" y="32"/>
                </a:cubicBezTo>
                <a:close/>
                <a:moveTo>
                  <a:pt x="151" y="148"/>
                </a:moveTo>
                <a:cubicBezTo>
                  <a:pt x="121" y="179"/>
                  <a:pt x="71" y="180"/>
                  <a:pt x="40" y="150"/>
                </a:cubicBezTo>
                <a:cubicBezTo>
                  <a:pt x="8" y="120"/>
                  <a:pt x="7" y="71"/>
                  <a:pt x="37" y="39"/>
                </a:cubicBezTo>
                <a:cubicBezTo>
                  <a:pt x="67" y="8"/>
                  <a:pt x="117" y="7"/>
                  <a:pt x="148" y="37"/>
                </a:cubicBezTo>
                <a:cubicBezTo>
                  <a:pt x="180" y="67"/>
                  <a:pt x="181" y="116"/>
                  <a:pt x="151" y="148"/>
                </a:cubicBezTo>
                <a:close/>
                <a:moveTo>
                  <a:pt x="67" y="83"/>
                </a:moveTo>
                <a:cubicBezTo>
                  <a:pt x="67" y="106"/>
                  <a:pt x="67" y="106"/>
                  <a:pt x="67" y="106"/>
                </a:cubicBezTo>
                <a:cubicBezTo>
                  <a:pt x="67" y="109"/>
                  <a:pt x="64" y="112"/>
                  <a:pt x="61" y="112"/>
                </a:cubicBezTo>
                <a:cubicBezTo>
                  <a:pt x="61" y="112"/>
                  <a:pt x="61" y="112"/>
                  <a:pt x="61" y="112"/>
                </a:cubicBezTo>
                <a:cubicBezTo>
                  <a:pt x="58" y="112"/>
                  <a:pt x="56" y="109"/>
                  <a:pt x="56" y="106"/>
                </a:cubicBezTo>
                <a:cubicBezTo>
                  <a:pt x="56" y="83"/>
                  <a:pt x="56" y="83"/>
                  <a:pt x="56" y="83"/>
                </a:cubicBezTo>
                <a:cubicBezTo>
                  <a:pt x="56" y="80"/>
                  <a:pt x="58" y="78"/>
                  <a:pt x="61" y="78"/>
                </a:cubicBezTo>
                <a:cubicBezTo>
                  <a:pt x="61" y="78"/>
                  <a:pt x="61" y="78"/>
                  <a:pt x="61" y="78"/>
                </a:cubicBezTo>
                <a:cubicBezTo>
                  <a:pt x="64" y="78"/>
                  <a:pt x="67" y="80"/>
                  <a:pt x="67" y="83"/>
                </a:cubicBezTo>
                <a:close/>
                <a:moveTo>
                  <a:pt x="69" y="79"/>
                </a:moveTo>
                <a:cubicBezTo>
                  <a:pt x="119" y="79"/>
                  <a:pt x="119" y="79"/>
                  <a:pt x="119" y="79"/>
                </a:cubicBezTo>
                <a:cubicBezTo>
                  <a:pt x="119" y="115"/>
                  <a:pt x="119" y="115"/>
                  <a:pt x="119" y="115"/>
                </a:cubicBezTo>
                <a:cubicBezTo>
                  <a:pt x="119" y="118"/>
                  <a:pt x="116" y="120"/>
                  <a:pt x="114" y="120"/>
                </a:cubicBezTo>
                <a:cubicBezTo>
                  <a:pt x="108" y="120"/>
                  <a:pt x="108" y="120"/>
                  <a:pt x="108" y="120"/>
                </a:cubicBezTo>
                <a:cubicBezTo>
                  <a:pt x="108" y="133"/>
                  <a:pt x="108" y="133"/>
                  <a:pt x="108" y="133"/>
                </a:cubicBezTo>
                <a:cubicBezTo>
                  <a:pt x="108" y="136"/>
                  <a:pt x="106" y="138"/>
                  <a:pt x="103" y="138"/>
                </a:cubicBezTo>
                <a:cubicBezTo>
                  <a:pt x="103" y="138"/>
                  <a:pt x="103" y="138"/>
                  <a:pt x="103" y="138"/>
                </a:cubicBezTo>
                <a:cubicBezTo>
                  <a:pt x="100" y="138"/>
                  <a:pt x="98" y="136"/>
                  <a:pt x="98" y="133"/>
                </a:cubicBezTo>
                <a:cubicBezTo>
                  <a:pt x="98" y="120"/>
                  <a:pt x="98" y="120"/>
                  <a:pt x="98" y="120"/>
                </a:cubicBezTo>
                <a:cubicBezTo>
                  <a:pt x="90" y="120"/>
                  <a:pt x="90" y="120"/>
                  <a:pt x="90" y="120"/>
                </a:cubicBezTo>
                <a:cubicBezTo>
                  <a:pt x="90" y="133"/>
                  <a:pt x="90" y="133"/>
                  <a:pt x="90" y="133"/>
                </a:cubicBezTo>
                <a:cubicBezTo>
                  <a:pt x="90" y="136"/>
                  <a:pt x="88" y="138"/>
                  <a:pt x="85" y="138"/>
                </a:cubicBezTo>
                <a:cubicBezTo>
                  <a:pt x="85" y="138"/>
                  <a:pt x="85" y="138"/>
                  <a:pt x="85" y="138"/>
                </a:cubicBezTo>
                <a:cubicBezTo>
                  <a:pt x="82" y="138"/>
                  <a:pt x="79" y="136"/>
                  <a:pt x="79" y="133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4" y="120"/>
                  <a:pt x="74" y="120"/>
                  <a:pt x="74" y="120"/>
                </a:cubicBezTo>
                <a:cubicBezTo>
                  <a:pt x="71" y="120"/>
                  <a:pt x="69" y="118"/>
                  <a:pt x="69" y="115"/>
                </a:cubicBezTo>
                <a:lnTo>
                  <a:pt x="69" y="79"/>
                </a:lnTo>
                <a:close/>
                <a:moveTo>
                  <a:pt x="106" y="56"/>
                </a:moveTo>
                <a:cubicBezTo>
                  <a:pt x="110" y="50"/>
                  <a:pt x="110" y="50"/>
                  <a:pt x="110" y="50"/>
                </a:cubicBezTo>
                <a:cubicBezTo>
                  <a:pt x="111" y="50"/>
                  <a:pt x="110" y="49"/>
                  <a:pt x="110" y="49"/>
                </a:cubicBezTo>
                <a:cubicBezTo>
                  <a:pt x="110" y="49"/>
                  <a:pt x="109" y="49"/>
                  <a:pt x="109" y="49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1" y="54"/>
                  <a:pt x="98" y="54"/>
                  <a:pt x="94" y="54"/>
                </a:cubicBezTo>
                <a:cubicBezTo>
                  <a:pt x="90" y="54"/>
                  <a:pt x="86" y="54"/>
                  <a:pt x="83" y="56"/>
                </a:cubicBezTo>
                <a:cubicBezTo>
                  <a:pt x="79" y="49"/>
                  <a:pt x="79" y="49"/>
                  <a:pt x="79" y="49"/>
                </a:cubicBezTo>
                <a:cubicBezTo>
                  <a:pt x="79" y="49"/>
                  <a:pt x="78" y="49"/>
                  <a:pt x="78" y="49"/>
                </a:cubicBezTo>
                <a:cubicBezTo>
                  <a:pt x="77" y="49"/>
                  <a:pt x="77" y="50"/>
                  <a:pt x="77" y="50"/>
                </a:cubicBezTo>
                <a:cubicBezTo>
                  <a:pt x="82" y="56"/>
                  <a:pt x="82" y="56"/>
                  <a:pt x="82" y="56"/>
                </a:cubicBezTo>
                <a:cubicBezTo>
                  <a:pt x="74" y="60"/>
                  <a:pt x="69" y="67"/>
                  <a:pt x="69" y="75"/>
                </a:cubicBezTo>
                <a:cubicBezTo>
                  <a:pt x="69" y="76"/>
                  <a:pt x="69" y="76"/>
                  <a:pt x="69" y="77"/>
                </a:cubicBezTo>
                <a:cubicBezTo>
                  <a:pt x="119" y="77"/>
                  <a:pt x="119" y="77"/>
                  <a:pt x="119" y="77"/>
                </a:cubicBezTo>
                <a:cubicBezTo>
                  <a:pt x="119" y="76"/>
                  <a:pt x="119" y="76"/>
                  <a:pt x="119" y="75"/>
                </a:cubicBezTo>
                <a:cubicBezTo>
                  <a:pt x="119" y="67"/>
                  <a:pt x="114" y="60"/>
                  <a:pt x="106" y="56"/>
                </a:cubicBezTo>
                <a:close/>
                <a:moveTo>
                  <a:pt x="82" y="68"/>
                </a:moveTo>
                <a:cubicBezTo>
                  <a:pt x="81" y="68"/>
                  <a:pt x="80" y="67"/>
                  <a:pt x="80" y="66"/>
                </a:cubicBezTo>
                <a:cubicBezTo>
                  <a:pt x="80" y="64"/>
                  <a:pt x="81" y="63"/>
                  <a:pt x="82" y="63"/>
                </a:cubicBezTo>
                <a:cubicBezTo>
                  <a:pt x="84" y="63"/>
                  <a:pt x="85" y="64"/>
                  <a:pt x="85" y="66"/>
                </a:cubicBezTo>
                <a:cubicBezTo>
                  <a:pt x="85" y="67"/>
                  <a:pt x="84" y="68"/>
                  <a:pt x="82" y="68"/>
                </a:cubicBezTo>
                <a:close/>
                <a:moveTo>
                  <a:pt x="105" y="68"/>
                </a:moveTo>
                <a:cubicBezTo>
                  <a:pt x="104" y="68"/>
                  <a:pt x="103" y="67"/>
                  <a:pt x="103" y="66"/>
                </a:cubicBezTo>
                <a:cubicBezTo>
                  <a:pt x="103" y="64"/>
                  <a:pt x="104" y="63"/>
                  <a:pt x="105" y="63"/>
                </a:cubicBezTo>
                <a:cubicBezTo>
                  <a:pt x="107" y="63"/>
                  <a:pt x="108" y="64"/>
                  <a:pt x="108" y="66"/>
                </a:cubicBezTo>
                <a:cubicBezTo>
                  <a:pt x="108" y="67"/>
                  <a:pt x="107" y="68"/>
                  <a:pt x="105" y="68"/>
                </a:cubicBezTo>
                <a:close/>
                <a:moveTo>
                  <a:pt x="132" y="83"/>
                </a:moveTo>
                <a:cubicBezTo>
                  <a:pt x="132" y="106"/>
                  <a:pt x="132" y="106"/>
                  <a:pt x="132" y="106"/>
                </a:cubicBezTo>
                <a:cubicBezTo>
                  <a:pt x="132" y="109"/>
                  <a:pt x="130" y="112"/>
                  <a:pt x="127" y="112"/>
                </a:cubicBezTo>
                <a:cubicBezTo>
                  <a:pt x="126" y="112"/>
                  <a:pt x="126" y="112"/>
                  <a:pt x="126" y="112"/>
                </a:cubicBezTo>
                <a:cubicBezTo>
                  <a:pt x="124" y="112"/>
                  <a:pt x="121" y="109"/>
                  <a:pt x="121" y="106"/>
                </a:cubicBezTo>
                <a:cubicBezTo>
                  <a:pt x="121" y="83"/>
                  <a:pt x="121" y="83"/>
                  <a:pt x="121" y="83"/>
                </a:cubicBezTo>
                <a:cubicBezTo>
                  <a:pt x="121" y="80"/>
                  <a:pt x="124" y="78"/>
                  <a:pt x="126" y="78"/>
                </a:cubicBezTo>
                <a:cubicBezTo>
                  <a:pt x="127" y="78"/>
                  <a:pt x="127" y="78"/>
                  <a:pt x="127" y="78"/>
                </a:cubicBezTo>
                <a:cubicBezTo>
                  <a:pt x="130" y="78"/>
                  <a:pt x="132" y="80"/>
                  <a:pt x="132" y="8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Freeform 574">
            <a:extLst>
              <a:ext uri="{FF2B5EF4-FFF2-40B4-BE49-F238E27FC236}">
                <a16:creationId xmlns:a16="http://schemas.microsoft.com/office/drawing/2014/main" id="{CDE42647-9B9F-41C1-97B7-940E2458EA36}"/>
              </a:ext>
            </a:extLst>
          </p:cNvPr>
          <p:cNvSpPr>
            <a:spLocks noEditPoints="1"/>
          </p:cNvSpPr>
          <p:nvPr/>
        </p:nvSpPr>
        <p:spPr bwMode="auto">
          <a:xfrm>
            <a:off x="8742129" y="2492775"/>
            <a:ext cx="1168058" cy="1080255"/>
          </a:xfrm>
          <a:custGeom>
            <a:avLst/>
            <a:gdLst>
              <a:gd name="T0" fmla="*/ 33 w 188"/>
              <a:gd name="T1" fmla="*/ 35 h 188"/>
              <a:gd name="T2" fmla="*/ 155 w 188"/>
              <a:gd name="T3" fmla="*/ 153 h 188"/>
              <a:gd name="T4" fmla="*/ 151 w 188"/>
              <a:gd name="T5" fmla="*/ 148 h 188"/>
              <a:gd name="T6" fmla="*/ 37 w 188"/>
              <a:gd name="T7" fmla="*/ 40 h 188"/>
              <a:gd name="T8" fmla="*/ 151 w 188"/>
              <a:gd name="T9" fmla="*/ 148 h 188"/>
              <a:gd name="T10" fmla="*/ 128 w 188"/>
              <a:gd name="T11" fmla="*/ 60 h 188"/>
              <a:gd name="T12" fmla="*/ 111 w 188"/>
              <a:gd name="T13" fmla="*/ 54 h 188"/>
              <a:gd name="T14" fmla="*/ 77 w 188"/>
              <a:gd name="T15" fmla="*/ 54 h 188"/>
              <a:gd name="T16" fmla="*/ 60 w 188"/>
              <a:gd name="T17" fmla="*/ 60 h 188"/>
              <a:gd name="T18" fmla="*/ 54 w 188"/>
              <a:gd name="T19" fmla="*/ 77 h 188"/>
              <a:gd name="T20" fmla="*/ 54 w 188"/>
              <a:gd name="T21" fmla="*/ 111 h 188"/>
              <a:gd name="T22" fmla="*/ 60 w 188"/>
              <a:gd name="T23" fmla="*/ 128 h 188"/>
              <a:gd name="T24" fmla="*/ 77 w 188"/>
              <a:gd name="T25" fmla="*/ 134 h 188"/>
              <a:gd name="T26" fmla="*/ 111 w 188"/>
              <a:gd name="T27" fmla="*/ 134 h 188"/>
              <a:gd name="T28" fmla="*/ 128 w 188"/>
              <a:gd name="T29" fmla="*/ 128 h 188"/>
              <a:gd name="T30" fmla="*/ 134 w 188"/>
              <a:gd name="T31" fmla="*/ 111 h 188"/>
              <a:gd name="T32" fmla="*/ 134 w 188"/>
              <a:gd name="T33" fmla="*/ 77 h 188"/>
              <a:gd name="T34" fmla="*/ 127 w 188"/>
              <a:gd name="T35" fmla="*/ 110 h 188"/>
              <a:gd name="T36" fmla="*/ 123 w 188"/>
              <a:gd name="T37" fmla="*/ 123 h 188"/>
              <a:gd name="T38" fmla="*/ 111 w 188"/>
              <a:gd name="T39" fmla="*/ 127 h 188"/>
              <a:gd name="T40" fmla="*/ 78 w 188"/>
              <a:gd name="T41" fmla="*/ 127 h 188"/>
              <a:gd name="T42" fmla="*/ 66 w 188"/>
              <a:gd name="T43" fmla="*/ 123 h 188"/>
              <a:gd name="T44" fmla="*/ 61 w 188"/>
              <a:gd name="T45" fmla="*/ 110 h 188"/>
              <a:gd name="T46" fmla="*/ 61 w 188"/>
              <a:gd name="T47" fmla="*/ 78 h 188"/>
              <a:gd name="T48" fmla="*/ 66 w 188"/>
              <a:gd name="T49" fmla="*/ 65 h 188"/>
              <a:gd name="T50" fmla="*/ 78 w 188"/>
              <a:gd name="T51" fmla="*/ 61 h 188"/>
              <a:gd name="T52" fmla="*/ 111 w 188"/>
              <a:gd name="T53" fmla="*/ 61 h 188"/>
              <a:gd name="T54" fmla="*/ 123 w 188"/>
              <a:gd name="T55" fmla="*/ 65 h 188"/>
              <a:gd name="T56" fmla="*/ 127 w 188"/>
              <a:gd name="T57" fmla="*/ 78 h 188"/>
              <a:gd name="T58" fmla="*/ 127 w 188"/>
              <a:gd name="T59" fmla="*/ 110 h 188"/>
              <a:gd name="T60" fmla="*/ 73 w 188"/>
              <a:gd name="T61" fmla="*/ 94 h 188"/>
              <a:gd name="T62" fmla="*/ 115 w 188"/>
              <a:gd name="T63" fmla="*/ 94 h 188"/>
              <a:gd name="T64" fmla="*/ 94 w 188"/>
              <a:gd name="T65" fmla="*/ 108 h 188"/>
              <a:gd name="T66" fmla="*/ 94 w 188"/>
              <a:gd name="T67" fmla="*/ 80 h 188"/>
              <a:gd name="T68" fmla="*/ 94 w 188"/>
              <a:gd name="T69" fmla="*/ 108 h 188"/>
              <a:gd name="T70" fmla="*/ 116 w 188"/>
              <a:gd name="T71" fmla="*/ 77 h 188"/>
              <a:gd name="T72" fmla="*/ 116 w 188"/>
              <a:gd name="T73" fmla="*/ 67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88" h="188">
                <a:moveTo>
                  <a:pt x="153" y="33"/>
                </a:moveTo>
                <a:cubicBezTo>
                  <a:pt x="119" y="0"/>
                  <a:pt x="65" y="2"/>
                  <a:pt x="33" y="35"/>
                </a:cubicBezTo>
                <a:cubicBezTo>
                  <a:pt x="0" y="69"/>
                  <a:pt x="2" y="123"/>
                  <a:pt x="36" y="155"/>
                </a:cubicBezTo>
                <a:cubicBezTo>
                  <a:pt x="69" y="188"/>
                  <a:pt x="123" y="186"/>
                  <a:pt x="155" y="153"/>
                </a:cubicBezTo>
                <a:cubicBezTo>
                  <a:pt x="188" y="119"/>
                  <a:pt x="187" y="65"/>
                  <a:pt x="153" y="33"/>
                </a:cubicBezTo>
                <a:close/>
                <a:moveTo>
                  <a:pt x="151" y="148"/>
                </a:moveTo>
                <a:cubicBezTo>
                  <a:pt x="121" y="180"/>
                  <a:pt x="71" y="181"/>
                  <a:pt x="40" y="151"/>
                </a:cubicBezTo>
                <a:cubicBezTo>
                  <a:pt x="8" y="121"/>
                  <a:pt x="7" y="71"/>
                  <a:pt x="37" y="40"/>
                </a:cubicBezTo>
                <a:cubicBezTo>
                  <a:pt x="67" y="8"/>
                  <a:pt x="117" y="7"/>
                  <a:pt x="148" y="37"/>
                </a:cubicBezTo>
                <a:cubicBezTo>
                  <a:pt x="180" y="67"/>
                  <a:pt x="181" y="117"/>
                  <a:pt x="151" y="148"/>
                </a:cubicBezTo>
                <a:close/>
                <a:moveTo>
                  <a:pt x="133" y="67"/>
                </a:moveTo>
                <a:cubicBezTo>
                  <a:pt x="132" y="65"/>
                  <a:pt x="130" y="62"/>
                  <a:pt x="128" y="60"/>
                </a:cubicBezTo>
                <a:cubicBezTo>
                  <a:pt x="126" y="58"/>
                  <a:pt x="123" y="57"/>
                  <a:pt x="121" y="56"/>
                </a:cubicBezTo>
                <a:cubicBezTo>
                  <a:pt x="118" y="55"/>
                  <a:pt x="115" y="54"/>
                  <a:pt x="111" y="54"/>
                </a:cubicBezTo>
                <a:cubicBezTo>
                  <a:pt x="107" y="53"/>
                  <a:pt x="105" y="53"/>
                  <a:pt x="94" y="53"/>
                </a:cubicBezTo>
                <a:cubicBezTo>
                  <a:pt x="83" y="53"/>
                  <a:pt x="82" y="53"/>
                  <a:pt x="77" y="54"/>
                </a:cubicBezTo>
                <a:cubicBezTo>
                  <a:pt x="73" y="54"/>
                  <a:pt x="70" y="55"/>
                  <a:pt x="68" y="56"/>
                </a:cubicBezTo>
                <a:cubicBezTo>
                  <a:pt x="65" y="57"/>
                  <a:pt x="63" y="58"/>
                  <a:pt x="60" y="60"/>
                </a:cubicBezTo>
                <a:cubicBezTo>
                  <a:pt x="58" y="62"/>
                  <a:pt x="57" y="65"/>
                  <a:pt x="56" y="67"/>
                </a:cubicBezTo>
                <a:cubicBezTo>
                  <a:pt x="55" y="70"/>
                  <a:pt x="54" y="73"/>
                  <a:pt x="54" y="77"/>
                </a:cubicBezTo>
                <a:cubicBezTo>
                  <a:pt x="54" y="82"/>
                  <a:pt x="54" y="83"/>
                  <a:pt x="54" y="94"/>
                </a:cubicBezTo>
                <a:cubicBezTo>
                  <a:pt x="54" y="105"/>
                  <a:pt x="54" y="106"/>
                  <a:pt x="54" y="111"/>
                </a:cubicBezTo>
                <a:cubicBezTo>
                  <a:pt x="54" y="115"/>
                  <a:pt x="55" y="118"/>
                  <a:pt x="56" y="121"/>
                </a:cubicBezTo>
                <a:cubicBezTo>
                  <a:pt x="57" y="123"/>
                  <a:pt x="58" y="126"/>
                  <a:pt x="60" y="128"/>
                </a:cubicBezTo>
                <a:cubicBezTo>
                  <a:pt x="63" y="130"/>
                  <a:pt x="65" y="131"/>
                  <a:pt x="68" y="132"/>
                </a:cubicBezTo>
                <a:cubicBezTo>
                  <a:pt x="70" y="133"/>
                  <a:pt x="73" y="134"/>
                  <a:pt x="77" y="134"/>
                </a:cubicBezTo>
                <a:cubicBezTo>
                  <a:pt x="82" y="135"/>
                  <a:pt x="83" y="135"/>
                  <a:pt x="94" y="135"/>
                </a:cubicBezTo>
                <a:cubicBezTo>
                  <a:pt x="105" y="135"/>
                  <a:pt x="107" y="135"/>
                  <a:pt x="111" y="134"/>
                </a:cubicBezTo>
                <a:cubicBezTo>
                  <a:pt x="115" y="134"/>
                  <a:pt x="118" y="133"/>
                  <a:pt x="121" y="132"/>
                </a:cubicBezTo>
                <a:cubicBezTo>
                  <a:pt x="123" y="131"/>
                  <a:pt x="126" y="130"/>
                  <a:pt x="128" y="128"/>
                </a:cubicBezTo>
                <a:cubicBezTo>
                  <a:pt x="130" y="126"/>
                  <a:pt x="132" y="123"/>
                  <a:pt x="133" y="121"/>
                </a:cubicBezTo>
                <a:cubicBezTo>
                  <a:pt x="134" y="118"/>
                  <a:pt x="134" y="115"/>
                  <a:pt x="134" y="111"/>
                </a:cubicBezTo>
                <a:cubicBezTo>
                  <a:pt x="135" y="106"/>
                  <a:pt x="135" y="105"/>
                  <a:pt x="135" y="94"/>
                </a:cubicBezTo>
                <a:cubicBezTo>
                  <a:pt x="135" y="83"/>
                  <a:pt x="135" y="82"/>
                  <a:pt x="134" y="77"/>
                </a:cubicBezTo>
                <a:cubicBezTo>
                  <a:pt x="134" y="73"/>
                  <a:pt x="134" y="70"/>
                  <a:pt x="133" y="67"/>
                </a:cubicBezTo>
                <a:close/>
                <a:moveTo>
                  <a:pt x="127" y="110"/>
                </a:moveTo>
                <a:cubicBezTo>
                  <a:pt x="127" y="114"/>
                  <a:pt x="126" y="117"/>
                  <a:pt x="126" y="118"/>
                </a:cubicBezTo>
                <a:cubicBezTo>
                  <a:pt x="125" y="120"/>
                  <a:pt x="124" y="121"/>
                  <a:pt x="123" y="123"/>
                </a:cubicBezTo>
                <a:cubicBezTo>
                  <a:pt x="121" y="124"/>
                  <a:pt x="120" y="125"/>
                  <a:pt x="118" y="126"/>
                </a:cubicBezTo>
                <a:cubicBezTo>
                  <a:pt x="117" y="126"/>
                  <a:pt x="114" y="127"/>
                  <a:pt x="111" y="127"/>
                </a:cubicBezTo>
                <a:cubicBezTo>
                  <a:pt x="106" y="127"/>
                  <a:pt x="105" y="127"/>
                  <a:pt x="94" y="127"/>
                </a:cubicBezTo>
                <a:cubicBezTo>
                  <a:pt x="83" y="127"/>
                  <a:pt x="82" y="127"/>
                  <a:pt x="78" y="127"/>
                </a:cubicBezTo>
                <a:cubicBezTo>
                  <a:pt x="74" y="127"/>
                  <a:pt x="72" y="126"/>
                  <a:pt x="70" y="126"/>
                </a:cubicBezTo>
                <a:cubicBezTo>
                  <a:pt x="68" y="125"/>
                  <a:pt x="67" y="124"/>
                  <a:pt x="66" y="123"/>
                </a:cubicBezTo>
                <a:cubicBezTo>
                  <a:pt x="64" y="121"/>
                  <a:pt x="63" y="120"/>
                  <a:pt x="62" y="118"/>
                </a:cubicBezTo>
                <a:cubicBezTo>
                  <a:pt x="62" y="117"/>
                  <a:pt x="61" y="114"/>
                  <a:pt x="61" y="110"/>
                </a:cubicBezTo>
                <a:cubicBezTo>
                  <a:pt x="61" y="106"/>
                  <a:pt x="61" y="105"/>
                  <a:pt x="61" y="94"/>
                </a:cubicBezTo>
                <a:cubicBezTo>
                  <a:pt x="61" y="83"/>
                  <a:pt x="61" y="82"/>
                  <a:pt x="61" y="78"/>
                </a:cubicBezTo>
                <a:cubicBezTo>
                  <a:pt x="61" y="74"/>
                  <a:pt x="62" y="72"/>
                  <a:pt x="62" y="70"/>
                </a:cubicBezTo>
                <a:cubicBezTo>
                  <a:pt x="63" y="68"/>
                  <a:pt x="64" y="67"/>
                  <a:pt x="66" y="65"/>
                </a:cubicBezTo>
                <a:cubicBezTo>
                  <a:pt x="67" y="64"/>
                  <a:pt x="68" y="63"/>
                  <a:pt x="70" y="62"/>
                </a:cubicBezTo>
                <a:cubicBezTo>
                  <a:pt x="72" y="62"/>
                  <a:pt x="74" y="61"/>
                  <a:pt x="78" y="61"/>
                </a:cubicBezTo>
                <a:cubicBezTo>
                  <a:pt x="82" y="61"/>
                  <a:pt x="83" y="61"/>
                  <a:pt x="94" y="61"/>
                </a:cubicBezTo>
                <a:cubicBezTo>
                  <a:pt x="105" y="61"/>
                  <a:pt x="106" y="61"/>
                  <a:pt x="111" y="61"/>
                </a:cubicBezTo>
                <a:cubicBezTo>
                  <a:pt x="114" y="61"/>
                  <a:pt x="117" y="62"/>
                  <a:pt x="118" y="62"/>
                </a:cubicBezTo>
                <a:cubicBezTo>
                  <a:pt x="120" y="63"/>
                  <a:pt x="121" y="64"/>
                  <a:pt x="123" y="65"/>
                </a:cubicBezTo>
                <a:cubicBezTo>
                  <a:pt x="124" y="67"/>
                  <a:pt x="125" y="68"/>
                  <a:pt x="126" y="70"/>
                </a:cubicBezTo>
                <a:cubicBezTo>
                  <a:pt x="126" y="72"/>
                  <a:pt x="127" y="74"/>
                  <a:pt x="127" y="78"/>
                </a:cubicBezTo>
                <a:cubicBezTo>
                  <a:pt x="127" y="82"/>
                  <a:pt x="127" y="83"/>
                  <a:pt x="127" y="94"/>
                </a:cubicBezTo>
                <a:cubicBezTo>
                  <a:pt x="127" y="105"/>
                  <a:pt x="127" y="106"/>
                  <a:pt x="127" y="110"/>
                </a:cubicBezTo>
                <a:close/>
                <a:moveTo>
                  <a:pt x="94" y="73"/>
                </a:moveTo>
                <a:cubicBezTo>
                  <a:pt x="83" y="73"/>
                  <a:pt x="73" y="82"/>
                  <a:pt x="73" y="94"/>
                </a:cubicBezTo>
                <a:cubicBezTo>
                  <a:pt x="73" y="106"/>
                  <a:pt x="83" y="115"/>
                  <a:pt x="94" y="115"/>
                </a:cubicBezTo>
                <a:cubicBezTo>
                  <a:pt x="106" y="115"/>
                  <a:pt x="115" y="106"/>
                  <a:pt x="115" y="94"/>
                </a:cubicBezTo>
                <a:cubicBezTo>
                  <a:pt x="115" y="82"/>
                  <a:pt x="106" y="73"/>
                  <a:pt x="94" y="73"/>
                </a:cubicBezTo>
                <a:close/>
                <a:moveTo>
                  <a:pt x="94" y="108"/>
                </a:moveTo>
                <a:cubicBezTo>
                  <a:pt x="87" y="108"/>
                  <a:pt x="81" y="101"/>
                  <a:pt x="81" y="94"/>
                </a:cubicBezTo>
                <a:cubicBezTo>
                  <a:pt x="81" y="87"/>
                  <a:pt x="87" y="80"/>
                  <a:pt x="94" y="80"/>
                </a:cubicBezTo>
                <a:cubicBezTo>
                  <a:pt x="102" y="80"/>
                  <a:pt x="108" y="87"/>
                  <a:pt x="108" y="94"/>
                </a:cubicBezTo>
                <a:cubicBezTo>
                  <a:pt x="108" y="101"/>
                  <a:pt x="102" y="108"/>
                  <a:pt x="94" y="108"/>
                </a:cubicBezTo>
                <a:close/>
                <a:moveTo>
                  <a:pt x="121" y="72"/>
                </a:moveTo>
                <a:cubicBezTo>
                  <a:pt x="121" y="75"/>
                  <a:pt x="118" y="77"/>
                  <a:pt x="116" y="77"/>
                </a:cubicBezTo>
                <a:cubicBezTo>
                  <a:pt x="113" y="77"/>
                  <a:pt x="111" y="75"/>
                  <a:pt x="111" y="72"/>
                </a:cubicBezTo>
                <a:cubicBezTo>
                  <a:pt x="111" y="70"/>
                  <a:pt x="113" y="67"/>
                  <a:pt x="116" y="67"/>
                </a:cubicBezTo>
                <a:cubicBezTo>
                  <a:pt x="118" y="67"/>
                  <a:pt x="121" y="70"/>
                  <a:pt x="121" y="7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  <p:sp>
        <p:nvSpPr>
          <p:cNvPr id="15" name="Freeform 581">
            <a:extLst>
              <a:ext uri="{FF2B5EF4-FFF2-40B4-BE49-F238E27FC236}">
                <a16:creationId xmlns:a16="http://schemas.microsoft.com/office/drawing/2014/main" id="{D7B48FBC-CC2F-438C-9C7F-94FF76B4600F}"/>
              </a:ext>
            </a:extLst>
          </p:cNvPr>
          <p:cNvSpPr>
            <a:spLocks noEditPoints="1"/>
          </p:cNvSpPr>
          <p:nvPr/>
        </p:nvSpPr>
        <p:spPr bwMode="auto">
          <a:xfrm>
            <a:off x="9705456" y="1404246"/>
            <a:ext cx="1024748" cy="947067"/>
          </a:xfrm>
          <a:custGeom>
            <a:avLst/>
            <a:gdLst>
              <a:gd name="T0" fmla="*/ 152 w 188"/>
              <a:gd name="T1" fmla="*/ 33 h 188"/>
              <a:gd name="T2" fmla="*/ 33 w 188"/>
              <a:gd name="T3" fmla="*/ 35 h 188"/>
              <a:gd name="T4" fmla="*/ 35 w 188"/>
              <a:gd name="T5" fmla="*/ 155 h 188"/>
              <a:gd name="T6" fmla="*/ 155 w 188"/>
              <a:gd name="T7" fmla="*/ 152 h 188"/>
              <a:gd name="T8" fmla="*/ 152 w 188"/>
              <a:gd name="T9" fmla="*/ 33 h 188"/>
              <a:gd name="T10" fmla="*/ 151 w 188"/>
              <a:gd name="T11" fmla="*/ 148 h 188"/>
              <a:gd name="T12" fmla="*/ 40 w 188"/>
              <a:gd name="T13" fmla="*/ 151 h 188"/>
              <a:gd name="T14" fmla="*/ 37 w 188"/>
              <a:gd name="T15" fmla="*/ 40 h 188"/>
              <a:gd name="T16" fmla="*/ 148 w 188"/>
              <a:gd name="T17" fmla="*/ 37 h 188"/>
              <a:gd name="T18" fmla="*/ 151 w 188"/>
              <a:gd name="T19" fmla="*/ 148 h 188"/>
              <a:gd name="T20" fmla="*/ 127 w 188"/>
              <a:gd name="T21" fmla="*/ 94 h 188"/>
              <a:gd name="T22" fmla="*/ 128 w 188"/>
              <a:gd name="T23" fmla="*/ 101 h 188"/>
              <a:gd name="T24" fmla="*/ 137 w 188"/>
              <a:gd name="T25" fmla="*/ 110 h 188"/>
              <a:gd name="T26" fmla="*/ 140 w 188"/>
              <a:gd name="T27" fmla="*/ 115 h 188"/>
              <a:gd name="T28" fmla="*/ 138 w 188"/>
              <a:gd name="T29" fmla="*/ 120 h 188"/>
              <a:gd name="T30" fmla="*/ 124 w 188"/>
              <a:gd name="T31" fmla="*/ 120 h 188"/>
              <a:gd name="T32" fmla="*/ 116 w 188"/>
              <a:gd name="T33" fmla="*/ 117 h 188"/>
              <a:gd name="T34" fmla="*/ 110 w 188"/>
              <a:gd name="T35" fmla="*/ 111 h 188"/>
              <a:gd name="T36" fmla="*/ 108 w 188"/>
              <a:gd name="T37" fmla="*/ 109 h 188"/>
              <a:gd name="T38" fmla="*/ 103 w 188"/>
              <a:gd name="T39" fmla="*/ 110 h 188"/>
              <a:gd name="T40" fmla="*/ 102 w 188"/>
              <a:gd name="T41" fmla="*/ 116 h 188"/>
              <a:gd name="T42" fmla="*/ 97 w 188"/>
              <a:gd name="T43" fmla="*/ 120 h 188"/>
              <a:gd name="T44" fmla="*/ 78 w 188"/>
              <a:gd name="T45" fmla="*/ 116 h 188"/>
              <a:gd name="T46" fmla="*/ 65 w 188"/>
              <a:gd name="T47" fmla="*/ 104 h 188"/>
              <a:gd name="T48" fmla="*/ 48 w 188"/>
              <a:gd name="T49" fmla="*/ 73 h 188"/>
              <a:gd name="T50" fmla="*/ 50 w 188"/>
              <a:gd name="T51" fmla="*/ 69 h 188"/>
              <a:gd name="T52" fmla="*/ 63 w 188"/>
              <a:gd name="T53" fmla="*/ 69 h 188"/>
              <a:gd name="T54" fmla="*/ 67 w 188"/>
              <a:gd name="T55" fmla="*/ 72 h 188"/>
              <a:gd name="T56" fmla="*/ 76 w 188"/>
              <a:gd name="T57" fmla="*/ 89 h 188"/>
              <a:gd name="T58" fmla="*/ 80 w 188"/>
              <a:gd name="T59" fmla="*/ 93 h 188"/>
              <a:gd name="T60" fmla="*/ 83 w 188"/>
              <a:gd name="T61" fmla="*/ 92 h 188"/>
              <a:gd name="T62" fmla="*/ 84 w 188"/>
              <a:gd name="T63" fmla="*/ 88 h 188"/>
              <a:gd name="T64" fmla="*/ 84 w 188"/>
              <a:gd name="T65" fmla="*/ 76 h 188"/>
              <a:gd name="T66" fmla="*/ 79 w 188"/>
              <a:gd name="T67" fmla="*/ 71 h 188"/>
              <a:gd name="T68" fmla="*/ 79 w 188"/>
              <a:gd name="T69" fmla="*/ 70 h 188"/>
              <a:gd name="T70" fmla="*/ 83 w 188"/>
              <a:gd name="T71" fmla="*/ 67 h 188"/>
              <a:gd name="T72" fmla="*/ 98 w 188"/>
              <a:gd name="T73" fmla="*/ 67 h 188"/>
              <a:gd name="T74" fmla="*/ 102 w 188"/>
              <a:gd name="T75" fmla="*/ 71 h 188"/>
              <a:gd name="T76" fmla="*/ 102 w 188"/>
              <a:gd name="T77" fmla="*/ 89 h 188"/>
              <a:gd name="T78" fmla="*/ 104 w 188"/>
              <a:gd name="T79" fmla="*/ 93 h 188"/>
              <a:gd name="T80" fmla="*/ 107 w 188"/>
              <a:gd name="T81" fmla="*/ 91 h 188"/>
              <a:gd name="T82" fmla="*/ 115 w 188"/>
              <a:gd name="T83" fmla="*/ 78 h 188"/>
              <a:gd name="T84" fmla="*/ 118 w 188"/>
              <a:gd name="T85" fmla="*/ 72 h 188"/>
              <a:gd name="T86" fmla="*/ 122 w 188"/>
              <a:gd name="T87" fmla="*/ 69 h 188"/>
              <a:gd name="T88" fmla="*/ 137 w 188"/>
              <a:gd name="T89" fmla="*/ 69 h 188"/>
              <a:gd name="T90" fmla="*/ 138 w 188"/>
              <a:gd name="T91" fmla="*/ 69 h 188"/>
              <a:gd name="T92" fmla="*/ 140 w 188"/>
              <a:gd name="T93" fmla="*/ 73 h 188"/>
              <a:gd name="T94" fmla="*/ 134 w 188"/>
              <a:gd name="T95" fmla="*/ 83 h 188"/>
              <a:gd name="T96" fmla="*/ 127 w 188"/>
              <a:gd name="T97" fmla="*/ 94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88" h="188">
                <a:moveTo>
                  <a:pt x="152" y="33"/>
                </a:moveTo>
                <a:cubicBezTo>
                  <a:pt x="119" y="0"/>
                  <a:pt x="65" y="1"/>
                  <a:pt x="33" y="35"/>
                </a:cubicBezTo>
                <a:cubicBezTo>
                  <a:pt x="0" y="69"/>
                  <a:pt x="1" y="123"/>
                  <a:pt x="35" y="155"/>
                </a:cubicBezTo>
                <a:cubicBezTo>
                  <a:pt x="69" y="188"/>
                  <a:pt x="123" y="186"/>
                  <a:pt x="155" y="152"/>
                </a:cubicBezTo>
                <a:cubicBezTo>
                  <a:pt x="188" y="119"/>
                  <a:pt x="186" y="65"/>
                  <a:pt x="152" y="33"/>
                </a:cubicBezTo>
                <a:close/>
                <a:moveTo>
                  <a:pt x="151" y="148"/>
                </a:moveTo>
                <a:cubicBezTo>
                  <a:pt x="121" y="180"/>
                  <a:pt x="71" y="181"/>
                  <a:pt x="40" y="151"/>
                </a:cubicBezTo>
                <a:cubicBezTo>
                  <a:pt x="8" y="121"/>
                  <a:pt x="7" y="71"/>
                  <a:pt x="37" y="40"/>
                </a:cubicBezTo>
                <a:cubicBezTo>
                  <a:pt x="67" y="8"/>
                  <a:pt x="117" y="7"/>
                  <a:pt x="148" y="37"/>
                </a:cubicBezTo>
                <a:cubicBezTo>
                  <a:pt x="180" y="67"/>
                  <a:pt x="181" y="117"/>
                  <a:pt x="151" y="148"/>
                </a:cubicBezTo>
                <a:close/>
                <a:moveTo>
                  <a:pt x="127" y="94"/>
                </a:moveTo>
                <a:cubicBezTo>
                  <a:pt x="125" y="97"/>
                  <a:pt x="125" y="98"/>
                  <a:pt x="128" y="101"/>
                </a:cubicBezTo>
                <a:cubicBezTo>
                  <a:pt x="131" y="104"/>
                  <a:pt x="134" y="107"/>
                  <a:pt x="137" y="110"/>
                </a:cubicBezTo>
                <a:cubicBezTo>
                  <a:pt x="138" y="112"/>
                  <a:pt x="139" y="113"/>
                  <a:pt x="140" y="115"/>
                </a:cubicBezTo>
                <a:cubicBezTo>
                  <a:pt x="141" y="117"/>
                  <a:pt x="140" y="120"/>
                  <a:pt x="138" y="120"/>
                </a:cubicBezTo>
                <a:cubicBezTo>
                  <a:pt x="124" y="120"/>
                  <a:pt x="124" y="120"/>
                  <a:pt x="124" y="120"/>
                </a:cubicBezTo>
                <a:cubicBezTo>
                  <a:pt x="121" y="121"/>
                  <a:pt x="118" y="119"/>
                  <a:pt x="116" y="117"/>
                </a:cubicBezTo>
                <a:cubicBezTo>
                  <a:pt x="114" y="115"/>
                  <a:pt x="112" y="113"/>
                  <a:pt x="110" y="111"/>
                </a:cubicBezTo>
                <a:cubicBezTo>
                  <a:pt x="109" y="110"/>
                  <a:pt x="109" y="109"/>
                  <a:pt x="108" y="109"/>
                </a:cubicBezTo>
                <a:cubicBezTo>
                  <a:pt x="106" y="107"/>
                  <a:pt x="104" y="108"/>
                  <a:pt x="103" y="110"/>
                </a:cubicBezTo>
                <a:cubicBezTo>
                  <a:pt x="102" y="112"/>
                  <a:pt x="102" y="114"/>
                  <a:pt x="102" y="116"/>
                </a:cubicBezTo>
                <a:cubicBezTo>
                  <a:pt x="102" y="119"/>
                  <a:pt x="101" y="120"/>
                  <a:pt x="97" y="120"/>
                </a:cubicBezTo>
                <a:cubicBezTo>
                  <a:pt x="91" y="121"/>
                  <a:pt x="84" y="120"/>
                  <a:pt x="78" y="116"/>
                </a:cubicBezTo>
                <a:cubicBezTo>
                  <a:pt x="73" y="113"/>
                  <a:pt x="69" y="109"/>
                  <a:pt x="65" y="104"/>
                </a:cubicBezTo>
                <a:cubicBezTo>
                  <a:pt x="58" y="94"/>
                  <a:pt x="53" y="84"/>
                  <a:pt x="48" y="73"/>
                </a:cubicBezTo>
                <a:cubicBezTo>
                  <a:pt x="47" y="71"/>
                  <a:pt x="47" y="69"/>
                  <a:pt x="50" y="69"/>
                </a:cubicBezTo>
                <a:cubicBezTo>
                  <a:pt x="55" y="69"/>
                  <a:pt x="59" y="69"/>
                  <a:pt x="63" y="69"/>
                </a:cubicBezTo>
                <a:cubicBezTo>
                  <a:pt x="65" y="69"/>
                  <a:pt x="66" y="70"/>
                  <a:pt x="67" y="72"/>
                </a:cubicBezTo>
                <a:cubicBezTo>
                  <a:pt x="70" y="78"/>
                  <a:pt x="72" y="84"/>
                  <a:pt x="76" y="89"/>
                </a:cubicBezTo>
                <a:cubicBezTo>
                  <a:pt x="77" y="90"/>
                  <a:pt x="78" y="92"/>
                  <a:pt x="80" y="93"/>
                </a:cubicBezTo>
                <a:cubicBezTo>
                  <a:pt x="81" y="94"/>
                  <a:pt x="82" y="93"/>
                  <a:pt x="83" y="92"/>
                </a:cubicBezTo>
                <a:cubicBezTo>
                  <a:pt x="84" y="90"/>
                  <a:pt x="84" y="89"/>
                  <a:pt x="84" y="88"/>
                </a:cubicBezTo>
                <a:cubicBezTo>
                  <a:pt x="84" y="84"/>
                  <a:pt x="84" y="80"/>
                  <a:pt x="84" y="76"/>
                </a:cubicBezTo>
                <a:cubicBezTo>
                  <a:pt x="83" y="73"/>
                  <a:pt x="82" y="72"/>
                  <a:pt x="79" y="71"/>
                </a:cubicBezTo>
                <a:cubicBezTo>
                  <a:pt x="78" y="71"/>
                  <a:pt x="78" y="70"/>
                  <a:pt x="79" y="70"/>
                </a:cubicBezTo>
                <a:cubicBezTo>
                  <a:pt x="80" y="68"/>
                  <a:pt x="81" y="67"/>
                  <a:pt x="83" y="67"/>
                </a:cubicBezTo>
                <a:cubicBezTo>
                  <a:pt x="98" y="67"/>
                  <a:pt x="98" y="67"/>
                  <a:pt x="98" y="67"/>
                </a:cubicBezTo>
                <a:cubicBezTo>
                  <a:pt x="101" y="68"/>
                  <a:pt x="101" y="69"/>
                  <a:pt x="102" y="71"/>
                </a:cubicBezTo>
                <a:cubicBezTo>
                  <a:pt x="102" y="89"/>
                  <a:pt x="102" y="89"/>
                  <a:pt x="102" y="89"/>
                </a:cubicBezTo>
                <a:cubicBezTo>
                  <a:pt x="102" y="89"/>
                  <a:pt x="102" y="92"/>
                  <a:pt x="104" y="93"/>
                </a:cubicBezTo>
                <a:cubicBezTo>
                  <a:pt x="105" y="93"/>
                  <a:pt x="106" y="92"/>
                  <a:pt x="107" y="91"/>
                </a:cubicBezTo>
                <a:cubicBezTo>
                  <a:pt x="111" y="88"/>
                  <a:pt x="113" y="83"/>
                  <a:pt x="115" y="78"/>
                </a:cubicBezTo>
                <a:cubicBezTo>
                  <a:pt x="117" y="76"/>
                  <a:pt x="117" y="74"/>
                  <a:pt x="118" y="72"/>
                </a:cubicBezTo>
                <a:cubicBezTo>
                  <a:pt x="119" y="70"/>
                  <a:pt x="120" y="69"/>
                  <a:pt x="122" y="69"/>
                </a:cubicBezTo>
                <a:cubicBezTo>
                  <a:pt x="137" y="69"/>
                  <a:pt x="137" y="69"/>
                  <a:pt x="137" y="69"/>
                </a:cubicBezTo>
                <a:cubicBezTo>
                  <a:pt x="137" y="69"/>
                  <a:pt x="137" y="69"/>
                  <a:pt x="138" y="69"/>
                </a:cubicBezTo>
                <a:cubicBezTo>
                  <a:pt x="140" y="70"/>
                  <a:pt x="141" y="71"/>
                  <a:pt x="140" y="73"/>
                </a:cubicBezTo>
                <a:cubicBezTo>
                  <a:pt x="139" y="77"/>
                  <a:pt x="137" y="80"/>
                  <a:pt x="134" y="83"/>
                </a:cubicBezTo>
                <a:cubicBezTo>
                  <a:pt x="132" y="87"/>
                  <a:pt x="129" y="90"/>
                  <a:pt x="127" y="9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6" name="Freeform 569">
            <a:extLst>
              <a:ext uri="{FF2B5EF4-FFF2-40B4-BE49-F238E27FC236}">
                <a16:creationId xmlns:a16="http://schemas.microsoft.com/office/drawing/2014/main" id="{B01FA0CF-D7A2-4994-9FE1-9BC61614B5BD}"/>
              </a:ext>
            </a:extLst>
          </p:cNvPr>
          <p:cNvSpPr>
            <a:spLocks noEditPoints="1"/>
          </p:cNvSpPr>
          <p:nvPr/>
        </p:nvSpPr>
        <p:spPr bwMode="auto">
          <a:xfrm>
            <a:off x="6924015" y="2033418"/>
            <a:ext cx="935759" cy="875852"/>
          </a:xfrm>
          <a:custGeom>
            <a:avLst/>
            <a:gdLst>
              <a:gd name="T0" fmla="*/ 134 w 187"/>
              <a:gd name="T1" fmla="*/ 58 h 188"/>
              <a:gd name="T2" fmla="*/ 134 w 187"/>
              <a:gd name="T3" fmla="*/ 130 h 188"/>
              <a:gd name="T4" fmla="*/ 129 w 187"/>
              <a:gd name="T5" fmla="*/ 135 h 188"/>
              <a:gd name="T6" fmla="*/ 109 w 187"/>
              <a:gd name="T7" fmla="*/ 135 h 188"/>
              <a:gd name="T8" fmla="*/ 109 w 187"/>
              <a:gd name="T9" fmla="*/ 103 h 188"/>
              <a:gd name="T10" fmla="*/ 119 w 187"/>
              <a:gd name="T11" fmla="*/ 103 h 188"/>
              <a:gd name="T12" fmla="*/ 121 w 187"/>
              <a:gd name="T13" fmla="*/ 91 h 188"/>
              <a:gd name="T14" fmla="*/ 109 w 187"/>
              <a:gd name="T15" fmla="*/ 91 h 188"/>
              <a:gd name="T16" fmla="*/ 109 w 187"/>
              <a:gd name="T17" fmla="*/ 83 h 188"/>
              <a:gd name="T18" fmla="*/ 115 w 187"/>
              <a:gd name="T19" fmla="*/ 77 h 188"/>
              <a:gd name="T20" fmla="*/ 121 w 187"/>
              <a:gd name="T21" fmla="*/ 77 h 188"/>
              <a:gd name="T22" fmla="*/ 121 w 187"/>
              <a:gd name="T23" fmla="*/ 66 h 188"/>
              <a:gd name="T24" fmla="*/ 112 w 187"/>
              <a:gd name="T25" fmla="*/ 66 h 188"/>
              <a:gd name="T26" fmla="*/ 96 w 187"/>
              <a:gd name="T27" fmla="*/ 82 h 188"/>
              <a:gd name="T28" fmla="*/ 96 w 187"/>
              <a:gd name="T29" fmla="*/ 91 h 188"/>
              <a:gd name="T30" fmla="*/ 85 w 187"/>
              <a:gd name="T31" fmla="*/ 91 h 188"/>
              <a:gd name="T32" fmla="*/ 85 w 187"/>
              <a:gd name="T33" fmla="*/ 103 h 188"/>
              <a:gd name="T34" fmla="*/ 96 w 187"/>
              <a:gd name="T35" fmla="*/ 103 h 188"/>
              <a:gd name="T36" fmla="*/ 96 w 187"/>
              <a:gd name="T37" fmla="*/ 135 h 188"/>
              <a:gd name="T38" fmla="*/ 57 w 187"/>
              <a:gd name="T39" fmla="*/ 135 h 188"/>
              <a:gd name="T40" fmla="*/ 53 w 187"/>
              <a:gd name="T41" fmla="*/ 130 h 188"/>
              <a:gd name="T42" fmla="*/ 53 w 187"/>
              <a:gd name="T43" fmla="*/ 58 h 188"/>
              <a:gd name="T44" fmla="*/ 57 w 187"/>
              <a:gd name="T45" fmla="*/ 53 h 188"/>
              <a:gd name="T46" fmla="*/ 129 w 187"/>
              <a:gd name="T47" fmla="*/ 53 h 188"/>
              <a:gd name="T48" fmla="*/ 134 w 187"/>
              <a:gd name="T49" fmla="*/ 58 h 188"/>
              <a:gd name="T50" fmla="*/ 155 w 187"/>
              <a:gd name="T51" fmla="*/ 153 h 188"/>
              <a:gd name="T52" fmla="*/ 35 w 187"/>
              <a:gd name="T53" fmla="*/ 155 h 188"/>
              <a:gd name="T54" fmla="*/ 32 w 187"/>
              <a:gd name="T55" fmla="*/ 35 h 188"/>
              <a:gd name="T56" fmla="*/ 152 w 187"/>
              <a:gd name="T57" fmla="*/ 33 h 188"/>
              <a:gd name="T58" fmla="*/ 155 w 187"/>
              <a:gd name="T59" fmla="*/ 153 h 188"/>
              <a:gd name="T60" fmla="*/ 148 w 187"/>
              <a:gd name="T61" fmla="*/ 37 h 188"/>
              <a:gd name="T62" fmla="*/ 36 w 187"/>
              <a:gd name="T63" fmla="*/ 40 h 188"/>
              <a:gd name="T64" fmla="*/ 39 w 187"/>
              <a:gd name="T65" fmla="*/ 151 h 188"/>
              <a:gd name="T66" fmla="*/ 150 w 187"/>
              <a:gd name="T67" fmla="*/ 148 h 188"/>
              <a:gd name="T68" fmla="*/ 148 w 187"/>
              <a:gd name="T69" fmla="*/ 37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7" h="188">
                <a:moveTo>
                  <a:pt x="134" y="58"/>
                </a:moveTo>
                <a:cubicBezTo>
                  <a:pt x="134" y="130"/>
                  <a:pt x="134" y="130"/>
                  <a:pt x="134" y="130"/>
                </a:cubicBezTo>
                <a:cubicBezTo>
                  <a:pt x="134" y="133"/>
                  <a:pt x="132" y="135"/>
                  <a:pt x="129" y="135"/>
                </a:cubicBezTo>
                <a:cubicBezTo>
                  <a:pt x="109" y="135"/>
                  <a:pt x="109" y="135"/>
                  <a:pt x="109" y="135"/>
                </a:cubicBezTo>
                <a:cubicBezTo>
                  <a:pt x="109" y="103"/>
                  <a:pt x="109" y="103"/>
                  <a:pt x="109" y="103"/>
                </a:cubicBezTo>
                <a:cubicBezTo>
                  <a:pt x="119" y="103"/>
                  <a:pt x="119" y="103"/>
                  <a:pt x="119" y="103"/>
                </a:cubicBezTo>
                <a:cubicBezTo>
                  <a:pt x="121" y="91"/>
                  <a:pt x="121" y="91"/>
                  <a:pt x="121" y="91"/>
                </a:cubicBezTo>
                <a:cubicBezTo>
                  <a:pt x="109" y="91"/>
                  <a:pt x="109" y="91"/>
                  <a:pt x="109" y="91"/>
                </a:cubicBezTo>
                <a:cubicBezTo>
                  <a:pt x="109" y="83"/>
                  <a:pt x="109" y="83"/>
                  <a:pt x="109" y="83"/>
                </a:cubicBezTo>
                <a:cubicBezTo>
                  <a:pt x="109" y="79"/>
                  <a:pt x="110" y="77"/>
                  <a:pt x="115" y="77"/>
                </a:cubicBezTo>
                <a:cubicBezTo>
                  <a:pt x="121" y="77"/>
                  <a:pt x="121" y="77"/>
                  <a:pt x="121" y="77"/>
                </a:cubicBezTo>
                <a:cubicBezTo>
                  <a:pt x="121" y="66"/>
                  <a:pt x="121" y="66"/>
                  <a:pt x="121" y="66"/>
                </a:cubicBezTo>
                <a:cubicBezTo>
                  <a:pt x="120" y="66"/>
                  <a:pt x="116" y="66"/>
                  <a:pt x="112" y="66"/>
                </a:cubicBezTo>
                <a:cubicBezTo>
                  <a:pt x="102" y="66"/>
                  <a:pt x="96" y="71"/>
                  <a:pt x="96" y="82"/>
                </a:cubicBezTo>
                <a:cubicBezTo>
                  <a:pt x="96" y="91"/>
                  <a:pt x="96" y="91"/>
                  <a:pt x="96" y="91"/>
                </a:cubicBezTo>
                <a:cubicBezTo>
                  <a:pt x="85" y="91"/>
                  <a:pt x="85" y="91"/>
                  <a:pt x="85" y="91"/>
                </a:cubicBezTo>
                <a:cubicBezTo>
                  <a:pt x="85" y="103"/>
                  <a:pt x="85" y="103"/>
                  <a:pt x="85" y="103"/>
                </a:cubicBezTo>
                <a:cubicBezTo>
                  <a:pt x="96" y="103"/>
                  <a:pt x="96" y="103"/>
                  <a:pt x="96" y="103"/>
                </a:cubicBezTo>
                <a:cubicBezTo>
                  <a:pt x="96" y="135"/>
                  <a:pt x="96" y="135"/>
                  <a:pt x="96" y="135"/>
                </a:cubicBezTo>
                <a:cubicBezTo>
                  <a:pt x="57" y="135"/>
                  <a:pt x="57" y="135"/>
                  <a:pt x="57" y="135"/>
                </a:cubicBezTo>
                <a:cubicBezTo>
                  <a:pt x="55" y="135"/>
                  <a:pt x="53" y="133"/>
                  <a:pt x="53" y="130"/>
                </a:cubicBezTo>
                <a:cubicBezTo>
                  <a:pt x="53" y="58"/>
                  <a:pt x="53" y="58"/>
                  <a:pt x="53" y="58"/>
                </a:cubicBezTo>
                <a:cubicBezTo>
                  <a:pt x="53" y="55"/>
                  <a:pt x="55" y="53"/>
                  <a:pt x="57" y="53"/>
                </a:cubicBezTo>
                <a:cubicBezTo>
                  <a:pt x="129" y="53"/>
                  <a:pt x="129" y="53"/>
                  <a:pt x="129" y="53"/>
                </a:cubicBezTo>
                <a:cubicBezTo>
                  <a:pt x="132" y="53"/>
                  <a:pt x="134" y="55"/>
                  <a:pt x="134" y="58"/>
                </a:cubicBezTo>
                <a:close/>
                <a:moveTo>
                  <a:pt x="155" y="153"/>
                </a:moveTo>
                <a:cubicBezTo>
                  <a:pt x="122" y="186"/>
                  <a:pt x="69" y="188"/>
                  <a:pt x="35" y="155"/>
                </a:cubicBezTo>
                <a:cubicBezTo>
                  <a:pt x="1" y="123"/>
                  <a:pt x="0" y="69"/>
                  <a:pt x="32" y="35"/>
                </a:cubicBezTo>
                <a:cubicBezTo>
                  <a:pt x="64" y="2"/>
                  <a:pt x="118" y="0"/>
                  <a:pt x="152" y="33"/>
                </a:cubicBezTo>
                <a:cubicBezTo>
                  <a:pt x="186" y="65"/>
                  <a:pt x="187" y="119"/>
                  <a:pt x="155" y="153"/>
                </a:cubicBezTo>
                <a:close/>
                <a:moveTo>
                  <a:pt x="148" y="37"/>
                </a:moveTo>
                <a:cubicBezTo>
                  <a:pt x="116" y="7"/>
                  <a:pt x="66" y="8"/>
                  <a:pt x="36" y="40"/>
                </a:cubicBezTo>
                <a:cubicBezTo>
                  <a:pt x="6" y="71"/>
                  <a:pt x="8" y="121"/>
                  <a:pt x="39" y="151"/>
                </a:cubicBezTo>
                <a:cubicBezTo>
                  <a:pt x="70" y="181"/>
                  <a:pt x="120" y="180"/>
                  <a:pt x="150" y="148"/>
                </a:cubicBezTo>
                <a:cubicBezTo>
                  <a:pt x="180" y="117"/>
                  <a:pt x="179" y="67"/>
                  <a:pt x="148" y="3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7" name="Freeform 495">
            <a:extLst>
              <a:ext uri="{FF2B5EF4-FFF2-40B4-BE49-F238E27FC236}">
                <a16:creationId xmlns:a16="http://schemas.microsoft.com/office/drawing/2014/main" id="{0BE89486-75A2-4B9A-BE68-4A5F4D1FFF52}"/>
              </a:ext>
            </a:extLst>
          </p:cNvPr>
          <p:cNvSpPr>
            <a:spLocks noEditPoints="1"/>
          </p:cNvSpPr>
          <p:nvPr/>
        </p:nvSpPr>
        <p:spPr bwMode="auto">
          <a:xfrm>
            <a:off x="9430985" y="3918541"/>
            <a:ext cx="958403" cy="1080255"/>
          </a:xfrm>
          <a:custGeom>
            <a:avLst/>
            <a:gdLst>
              <a:gd name="T0" fmla="*/ 117 w 143"/>
              <a:gd name="T1" fmla="*/ 9 h 144"/>
              <a:gd name="T2" fmla="*/ 51 w 143"/>
              <a:gd name="T3" fmla="*/ 51 h 144"/>
              <a:gd name="T4" fmla="*/ 9 w 143"/>
              <a:gd name="T5" fmla="*/ 117 h 144"/>
              <a:gd name="T6" fmla="*/ 15 w 143"/>
              <a:gd name="T7" fmla="*/ 124 h 144"/>
              <a:gd name="T8" fmla="*/ 26 w 143"/>
              <a:gd name="T9" fmla="*/ 134 h 144"/>
              <a:gd name="T10" fmla="*/ 28 w 143"/>
              <a:gd name="T11" fmla="*/ 134 h 144"/>
              <a:gd name="T12" fmla="*/ 47 w 143"/>
              <a:gd name="T13" fmla="*/ 106 h 144"/>
              <a:gd name="T14" fmla="*/ 46 w 143"/>
              <a:gd name="T15" fmla="*/ 104 h 144"/>
              <a:gd name="T16" fmla="*/ 39 w 143"/>
              <a:gd name="T17" fmla="*/ 91 h 144"/>
              <a:gd name="T18" fmla="*/ 36 w 143"/>
              <a:gd name="T19" fmla="*/ 86 h 144"/>
              <a:gd name="T20" fmla="*/ 39 w 143"/>
              <a:gd name="T21" fmla="*/ 81 h 144"/>
              <a:gd name="T22" fmla="*/ 59 w 143"/>
              <a:gd name="T23" fmla="*/ 59 h 144"/>
              <a:gd name="T24" fmla="*/ 82 w 143"/>
              <a:gd name="T25" fmla="*/ 40 h 144"/>
              <a:gd name="T26" fmla="*/ 86 w 143"/>
              <a:gd name="T27" fmla="*/ 36 h 144"/>
              <a:gd name="T28" fmla="*/ 91 w 143"/>
              <a:gd name="T29" fmla="*/ 39 h 144"/>
              <a:gd name="T30" fmla="*/ 104 w 143"/>
              <a:gd name="T31" fmla="*/ 46 h 144"/>
              <a:gd name="T32" fmla="*/ 106 w 143"/>
              <a:gd name="T33" fmla="*/ 47 h 144"/>
              <a:gd name="T34" fmla="*/ 134 w 143"/>
              <a:gd name="T35" fmla="*/ 28 h 144"/>
              <a:gd name="T36" fmla="*/ 134 w 143"/>
              <a:gd name="T37" fmla="*/ 28 h 144"/>
              <a:gd name="T38" fmla="*/ 134 w 143"/>
              <a:gd name="T39" fmla="*/ 26 h 144"/>
              <a:gd name="T40" fmla="*/ 124 w 143"/>
              <a:gd name="T41" fmla="*/ 15 h 144"/>
              <a:gd name="T42" fmla="*/ 117 w 143"/>
              <a:gd name="T43" fmla="*/ 9 h 144"/>
              <a:gd name="T44" fmla="*/ 117 w 143"/>
              <a:gd name="T45" fmla="*/ 0 h 144"/>
              <a:gd name="T46" fmla="*/ 127 w 143"/>
              <a:gd name="T47" fmla="*/ 6 h 144"/>
              <a:gd name="T48" fmla="*/ 136 w 143"/>
              <a:gd name="T49" fmla="*/ 15 h 144"/>
              <a:gd name="T50" fmla="*/ 141 w 143"/>
              <a:gd name="T51" fmla="*/ 21 h 144"/>
              <a:gd name="T52" fmla="*/ 143 w 143"/>
              <a:gd name="T53" fmla="*/ 28 h 144"/>
              <a:gd name="T54" fmla="*/ 140 w 143"/>
              <a:gd name="T55" fmla="*/ 35 h 144"/>
              <a:gd name="T56" fmla="*/ 111 w 143"/>
              <a:gd name="T57" fmla="*/ 55 h 144"/>
              <a:gd name="T58" fmla="*/ 99 w 143"/>
              <a:gd name="T59" fmla="*/ 54 h 144"/>
              <a:gd name="T60" fmla="*/ 87 w 143"/>
              <a:gd name="T61" fmla="*/ 47 h 144"/>
              <a:gd name="T62" fmla="*/ 65 w 143"/>
              <a:gd name="T63" fmla="*/ 66 h 144"/>
              <a:gd name="T64" fmla="*/ 47 w 143"/>
              <a:gd name="T65" fmla="*/ 87 h 144"/>
              <a:gd name="T66" fmla="*/ 54 w 143"/>
              <a:gd name="T67" fmla="*/ 99 h 144"/>
              <a:gd name="T68" fmla="*/ 56 w 143"/>
              <a:gd name="T69" fmla="*/ 106 h 144"/>
              <a:gd name="T70" fmla="*/ 55 w 143"/>
              <a:gd name="T71" fmla="*/ 111 h 144"/>
              <a:gd name="T72" fmla="*/ 35 w 143"/>
              <a:gd name="T73" fmla="*/ 140 h 144"/>
              <a:gd name="T74" fmla="*/ 29 w 143"/>
              <a:gd name="T75" fmla="*/ 143 h 144"/>
              <a:gd name="T76" fmla="*/ 21 w 143"/>
              <a:gd name="T77" fmla="*/ 141 h 144"/>
              <a:gd name="T78" fmla="*/ 15 w 143"/>
              <a:gd name="T79" fmla="*/ 136 h 144"/>
              <a:gd name="T80" fmla="*/ 6 w 143"/>
              <a:gd name="T81" fmla="*/ 127 h 144"/>
              <a:gd name="T82" fmla="*/ 0 w 143"/>
              <a:gd name="T83" fmla="*/ 117 h 144"/>
              <a:gd name="T84" fmla="*/ 0 w 143"/>
              <a:gd name="T85" fmla="*/ 117 h 144"/>
              <a:gd name="T86" fmla="*/ 44 w 143"/>
              <a:gd name="T87" fmla="*/ 44 h 144"/>
              <a:gd name="T88" fmla="*/ 117 w 143"/>
              <a:gd name="T89" fmla="*/ 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3" h="144">
                <a:moveTo>
                  <a:pt x="117" y="9"/>
                </a:moveTo>
                <a:cubicBezTo>
                  <a:pt x="99" y="10"/>
                  <a:pt x="77" y="24"/>
                  <a:pt x="51" y="51"/>
                </a:cubicBezTo>
                <a:cubicBezTo>
                  <a:pt x="24" y="78"/>
                  <a:pt x="10" y="100"/>
                  <a:pt x="9" y="117"/>
                </a:cubicBezTo>
                <a:cubicBezTo>
                  <a:pt x="10" y="118"/>
                  <a:pt x="12" y="121"/>
                  <a:pt x="15" y="124"/>
                </a:cubicBezTo>
                <a:cubicBezTo>
                  <a:pt x="19" y="128"/>
                  <a:pt x="22" y="131"/>
                  <a:pt x="26" y="134"/>
                </a:cubicBezTo>
                <a:cubicBezTo>
                  <a:pt x="27" y="134"/>
                  <a:pt x="28" y="134"/>
                  <a:pt x="28" y="134"/>
                </a:cubicBezTo>
                <a:cubicBezTo>
                  <a:pt x="36" y="123"/>
                  <a:pt x="42" y="114"/>
                  <a:pt x="47" y="106"/>
                </a:cubicBezTo>
                <a:cubicBezTo>
                  <a:pt x="47" y="106"/>
                  <a:pt x="47" y="105"/>
                  <a:pt x="46" y="104"/>
                </a:cubicBezTo>
                <a:cubicBezTo>
                  <a:pt x="45" y="102"/>
                  <a:pt x="43" y="98"/>
                  <a:pt x="39" y="91"/>
                </a:cubicBezTo>
                <a:cubicBezTo>
                  <a:pt x="36" y="86"/>
                  <a:pt x="36" y="86"/>
                  <a:pt x="36" y="86"/>
                </a:cubicBezTo>
                <a:cubicBezTo>
                  <a:pt x="39" y="81"/>
                  <a:pt x="39" y="81"/>
                  <a:pt x="39" y="81"/>
                </a:cubicBezTo>
                <a:cubicBezTo>
                  <a:pt x="44" y="75"/>
                  <a:pt x="50" y="68"/>
                  <a:pt x="59" y="59"/>
                </a:cubicBezTo>
                <a:cubicBezTo>
                  <a:pt x="68" y="50"/>
                  <a:pt x="75" y="44"/>
                  <a:pt x="82" y="40"/>
                </a:cubicBezTo>
                <a:cubicBezTo>
                  <a:pt x="86" y="36"/>
                  <a:pt x="86" y="36"/>
                  <a:pt x="86" y="36"/>
                </a:cubicBezTo>
                <a:cubicBezTo>
                  <a:pt x="91" y="39"/>
                  <a:pt x="91" y="39"/>
                  <a:pt x="91" y="39"/>
                </a:cubicBezTo>
                <a:cubicBezTo>
                  <a:pt x="98" y="43"/>
                  <a:pt x="102" y="45"/>
                  <a:pt x="104" y="46"/>
                </a:cubicBezTo>
                <a:cubicBezTo>
                  <a:pt x="105" y="47"/>
                  <a:pt x="106" y="47"/>
                  <a:pt x="106" y="47"/>
                </a:cubicBezTo>
                <a:cubicBezTo>
                  <a:pt x="117" y="40"/>
                  <a:pt x="126" y="34"/>
                  <a:pt x="134" y="28"/>
                </a:cubicBezTo>
                <a:cubicBezTo>
                  <a:pt x="134" y="28"/>
                  <a:pt x="134" y="28"/>
                  <a:pt x="134" y="28"/>
                </a:cubicBezTo>
                <a:cubicBezTo>
                  <a:pt x="134" y="27"/>
                  <a:pt x="134" y="27"/>
                  <a:pt x="134" y="26"/>
                </a:cubicBezTo>
                <a:cubicBezTo>
                  <a:pt x="131" y="22"/>
                  <a:pt x="128" y="19"/>
                  <a:pt x="124" y="15"/>
                </a:cubicBezTo>
                <a:cubicBezTo>
                  <a:pt x="121" y="12"/>
                  <a:pt x="118" y="10"/>
                  <a:pt x="117" y="9"/>
                </a:cubicBezTo>
                <a:close/>
                <a:moveTo>
                  <a:pt x="117" y="0"/>
                </a:moveTo>
                <a:cubicBezTo>
                  <a:pt x="120" y="0"/>
                  <a:pt x="123" y="2"/>
                  <a:pt x="127" y="6"/>
                </a:cubicBezTo>
                <a:cubicBezTo>
                  <a:pt x="131" y="9"/>
                  <a:pt x="134" y="13"/>
                  <a:pt x="136" y="15"/>
                </a:cubicBezTo>
                <a:cubicBezTo>
                  <a:pt x="138" y="17"/>
                  <a:pt x="140" y="19"/>
                  <a:pt x="141" y="21"/>
                </a:cubicBezTo>
                <a:cubicBezTo>
                  <a:pt x="142" y="23"/>
                  <a:pt x="143" y="25"/>
                  <a:pt x="143" y="28"/>
                </a:cubicBezTo>
                <a:cubicBezTo>
                  <a:pt x="143" y="31"/>
                  <a:pt x="142" y="34"/>
                  <a:pt x="140" y="35"/>
                </a:cubicBezTo>
                <a:cubicBezTo>
                  <a:pt x="132" y="41"/>
                  <a:pt x="123" y="47"/>
                  <a:pt x="111" y="55"/>
                </a:cubicBezTo>
                <a:cubicBezTo>
                  <a:pt x="108" y="57"/>
                  <a:pt x="104" y="56"/>
                  <a:pt x="99" y="54"/>
                </a:cubicBezTo>
                <a:cubicBezTo>
                  <a:pt x="98" y="53"/>
                  <a:pt x="93" y="51"/>
                  <a:pt x="87" y="47"/>
                </a:cubicBezTo>
                <a:cubicBezTo>
                  <a:pt x="81" y="51"/>
                  <a:pt x="74" y="57"/>
                  <a:pt x="65" y="66"/>
                </a:cubicBezTo>
                <a:cubicBezTo>
                  <a:pt x="57" y="74"/>
                  <a:pt x="51" y="81"/>
                  <a:pt x="47" y="87"/>
                </a:cubicBezTo>
                <a:cubicBezTo>
                  <a:pt x="51" y="93"/>
                  <a:pt x="53" y="97"/>
                  <a:pt x="54" y="99"/>
                </a:cubicBezTo>
                <a:cubicBezTo>
                  <a:pt x="55" y="102"/>
                  <a:pt x="56" y="104"/>
                  <a:pt x="56" y="106"/>
                </a:cubicBezTo>
                <a:cubicBezTo>
                  <a:pt x="56" y="108"/>
                  <a:pt x="55" y="110"/>
                  <a:pt x="55" y="111"/>
                </a:cubicBezTo>
                <a:cubicBezTo>
                  <a:pt x="49" y="119"/>
                  <a:pt x="43" y="129"/>
                  <a:pt x="35" y="140"/>
                </a:cubicBezTo>
                <a:cubicBezTo>
                  <a:pt x="34" y="142"/>
                  <a:pt x="32" y="143"/>
                  <a:pt x="29" y="143"/>
                </a:cubicBezTo>
                <a:cubicBezTo>
                  <a:pt x="27" y="144"/>
                  <a:pt x="24" y="143"/>
                  <a:pt x="21" y="141"/>
                </a:cubicBezTo>
                <a:cubicBezTo>
                  <a:pt x="20" y="140"/>
                  <a:pt x="18" y="138"/>
                  <a:pt x="15" y="136"/>
                </a:cubicBezTo>
                <a:cubicBezTo>
                  <a:pt x="13" y="134"/>
                  <a:pt x="10" y="131"/>
                  <a:pt x="6" y="127"/>
                </a:cubicBezTo>
                <a:cubicBezTo>
                  <a:pt x="2" y="123"/>
                  <a:pt x="0" y="120"/>
                  <a:pt x="0" y="117"/>
                </a:cubicBezTo>
                <a:cubicBezTo>
                  <a:pt x="0" y="117"/>
                  <a:pt x="0" y="117"/>
                  <a:pt x="0" y="117"/>
                </a:cubicBezTo>
                <a:cubicBezTo>
                  <a:pt x="1" y="97"/>
                  <a:pt x="16" y="73"/>
                  <a:pt x="44" y="44"/>
                </a:cubicBezTo>
                <a:cubicBezTo>
                  <a:pt x="73" y="15"/>
                  <a:pt x="97" y="1"/>
                  <a:pt x="1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680404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Сферы применения</a:t>
            </a:r>
          </a:p>
        </p:txBody>
      </p:sp>
      <p:sp>
        <p:nvSpPr>
          <p:cNvPr id="4" name="Freeform 503">
            <a:extLst>
              <a:ext uri="{FF2B5EF4-FFF2-40B4-BE49-F238E27FC236}">
                <a16:creationId xmlns:a16="http://schemas.microsoft.com/office/drawing/2014/main" id="{B574092B-6D4E-4F23-AB08-054FA6C4B15D}"/>
              </a:ext>
            </a:extLst>
          </p:cNvPr>
          <p:cNvSpPr>
            <a:spLocks noEditPoints="1"/>
          </p:cNvSpPr>
          <p:nvPr/>
        </p:nvSpPr>
        <p:spPr bwMode="auto">
          <a:xfrm>
            <a:off x="1552510" y="2104968"/>
            <a:ext cx="2982168" cy="2905571"/>
          </a:xfrm>
          <a:custGeom>
            <a:avLst/>
            <a:gdLst>
              <a:gd name="T0" fmla="*/ 80 w 142"/>
              <a:gd name="T1" fmla="*/ 13 h 143"/>
              <a:gd name="T2" fmla="*/ 125 w 142"/>
              <a:gd name="T3" fmla="*/ 31 h 143"/>
              <a:gd name="T4" fmla="*/ 142 w 142"/>
              <a:gd name="T5" fmla="*/ 76 h 143"/>
              <a:gd name="T6" fmla="*/ 123 w 142"/>
              <a:gd name="T7" fmla="*/ 123 h 143"/>
              <a:gd name="T8" fmla="*/ 76 w 142"/>
              <a:gd name="T9" fmla="*/ 143 h 143"/>
              <a:gd name="T10" fmla="*/ 31 w 142"/>
              <a:gd name="T11" fmla="*/ 125 h 143"/>
              <a:gd name="T12" fmla="*/ 13 w 142"/>
              <a:gd name="T13" fmla="*/ 79 h 143"/>
              <a:gd name="T14" fmla="*/ 14 w 142"/>
              <a:gd name="T15" fmla="*/ 76 h 143"/>
              <a:gd name="T16" fmla="*/ 17 w 142"/>
              <a:gd name="T17" fmla="*/ 75 h 143"/>
              <a:gd name="T18" fmla="*/ 20 w 142"/>
              <a:gd name="T19" fmla="*/ 76 h 143"/>
              <a:gd name="T20" fmla="*/ 22 w 142"/>
              <a:gd name="T21" fmla="*/ 79 h 143"/>
              <a:gd name="T22" fmla="*/ 37 w 142"/>
              <a:gd name="T23" fmla="*/ 118 h 143"/>
              <a:gd name="T24" fmla="*/ 76 w 142"/>
              <a:gd name="T25" fmla="*/ 134 h 143"/>
              <a:gd name="T26" fmla="*/ 117 w 142"/>
              <a:gd name="T27" fmla="*/ 117 h 143"/>
              <a:gd name="T28" fmla="*/ 134 w 142"/>
              <a:gd name="T29" fmla="*/ 76 h 143"/>
              <a:gd name="T30" fmla="*/ 119 w 142"/>
              <a:gd name="T31" fmla="*/ 37 h 143"/>
              <a:gd name="T32" fmla="*/ 80 w 142"/>
              <a:gd name="T33" fmla="*/ 22 h 143"/>
              <a:gd name="T34" fmla="*/ 77 w 142"/>
              <a:gd name="T35" fmla="*/ 20 h 143"/>
              <a:gd name="T36" fmla="*/ 76 w 142"/>
              <a:gd name="T37" fmla="*/ 17 h 143"/>
              <a:gd name="T38" fmla="*/ 77 w 142"/>
              <a:gd name="T39" fmla="*/ 14 h 143"/>
              <a:gd name="T40" fmla="*/ 80 w 142"/>
              <a:gd name="T41" fmla="*/ 13 h 143"/>
              <a:gd name="T42" fmla="*/ 58 w 142"/>
              <a:gd name="T43" fmla="*/ 9 h 143"/>
              <a:gd name="T44" fmla="*/ 24 w 142"/>
              <a:gd name="T45" fmla="*/ 24 h 143"/>
              <a:gd name="T46" fmla="*/ 9 w 142"/>
              <a:gd name="T47" fmla="*/ 58 h 143"/>
              <a:gd name="T48" fmla="*/ 58 w 142"/>
              <a:gd name="T49" fmla="*/ 58 h 143"/>
              <a:gd name="T50" fmla="*/ 58 w 142"/>
              <a:gd name="T51" fmla="*/ 9 h 143"/>
              <a:gd name="T52" fmla="*/ 62 w 142"/>
              <a:gd name="T53" fmla="*/ 0 h 143"/>
              <a:gd name="T54" fmla="*/ 65 w 142"/>
              <a:gd name="T55" fmla="*/ 1 h 143"/>
              <a:gd name="T56" fmla="*/ 67 w 142"/>
              <a:gd name="T57" fmla="*/ 4 h 143"/>
              <a:gd name="T58" fmla="*/ 67 w 142"/>
              <a:gd name="T59" fmla="*/ 62 h 143"/>
              <a:gd name="T60" fmla="*/ 65 w 142"/>
              <a:gd name="T61" fmla="*/ 65 h 143"/>
              <a:gd name="T62" fmla="*/ 62 w 142"/>
              <a:gd name="T63" fmla="*/ 67 h 143"/>
              <a:gd name="T64" fmla="*/ 4 w 142"/>
              <a:gd name="T65" fmla="*/ 67 h 143"/>
              <a:gd name="T66" fmla="*/ 1 w 142"/>
              <a:gd name="T67" fmla="*/ 65 h 143"/>
              <a:gd name="T68" fmla="*/ 0 w 142"/>
              <a:gd name="T69" fmla="*/ 62 h 143"/>
              <a:gd name="T70" fmla="*/ 18 w 142"/>
              <a:gd name="T71" fmla="*/ 18 h 143"/>
              <a:gd name="T72" fmla="*/ 62 w 142"/>
              <a:gd name="T73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2" h="143">
                <a:moveTo>
                  <a:pt x="80" y="13"/>
                </a:moveTo>
                <a:cubicBezTo>
                  <a:pt x="98" y="13"/>
                  <a:pt x="113" y="19"/>
                  <a:pt x="125" y="31"/>
                </a:cubicBezTo>
                <a:cubicBezTo>
                  <a:pt x="137" y="43"/>
                  <a:pt x="142" y="58"/>
                  <a:pt x="142" y="76"/>
                </a:cubicBezTo>
                <a:cubicBezTo>
                  <a:pt x="142" y="95"/>
                  <a:pt x="136" y="110"/>
                  <a:pt x="123" y="123"/>
                </a:cubicBezTo>
                <a:cubicBezTo>
                  <a:pt x="110" y="136"/>
                  <a:pt x="94" y="143"/>
                  <a:pt x="76" y="143"/>
                </a:cubicBezTo>
                <a:cubicBezTo>
                  <a:pt x="58" y="143"/>
                  <a:pt x="43" y="137"/>
                  <a:pt x="31" y="125"/>
                </a:cubicBezTo>
                <a:cubicBezTo>
                  <a:pt x="19" y="113"/>
                  <a:pt x="13" y="97"/>
                  <a:pt x="13" y="79"/>
                </a:cubicBezTo>
                <a:cubicBezTo>
                  <a:pt x="13" y="78"/>
                  <a:pt x="13" y="77"/>
                  <a:pt x="14" y="76"/>
                </a:cubicBezTo>
                <a:cubicBezTo>
                  <a:pt x="15" y="75"/>
                  <a:pt x="16" y="75"/>
                  <a:pt x="17" y="75"/>
                </a:cubicBezTo>
                <a:cubicBezTo>
                  <a:pt x="18" y="75"/>
                  <a:pt x="19" y="75"/>
                  <a:pt x="20" y="76"/>
                </a:cubicBezTo>
                <a:cubicBezTo>
                  <a:pt x="21" y="77"/>
                  <a:pt x="22" y="78"/>
                  <a:pt x="22" y="79"/>
                </a:cubicBezTo>
                <a:cubicBezTo>
                  <a:pt x="22" y="95"/>
                  <a:pt x="27" y="108"/>
                  <a:pt x="37" y="118"/>
                </a:cubicBezTo>
                <a:cubicBezTo>
                  <a:pt x="47" y="129"/>
                  <a:pt x="61" y="134"/>
                  <a:pt x="76" y="134"/>
                </a:cubicBezTo>
                <a:cubicBezTo>
                  <a:pt x="92" y="134"/>
                  <a:pt x="106" y="128"/>
                  <a:pt x="117" y="117"/>
                </a:cubicBezTo>
                <a:cubicBezTo>
                  <a:pt x="128" y="106"/>
                  <a:pt x="134" y="92"/>
                  <a:pt x="134" y="76"/>
                </a:cubicBezTo>
                <a:cubicBezTo>
                  <a:pt x="134" y="60"/>
                  <a:pt x="129" y="47"/>
                  <a:pt x="119" y="37"/>
                </a:cubicBezTo>
                <a:cubicBezTo>
                  <a:pt x="108" y="27"/>
                  <a:pt x="96" y="22"/>
                  <a:pt x="80" y="22"/>
                </a:cubicBezTo>
                <a:cubicBezTo>
                  <a:pt x="79" y="22"/>
                  <a:pt x="78" y="21"/>
                  <a:pt x="77" y="20"/>
                </a:cubicBezTo>
                <a:cubicBezTo>
                  <a:pt x="76" y="19"/>
                  <a:pt x="76" y="18"/>
                  <a:pt x="76" y="17"/>
                </a:cubicBezTo>
                <a:cubicBezTo>
                  <a:pt x="76" y="16"/>
                  <a:pt x="76" y="15"/>
                  <a:pt x="77" y="14"/>
                </a:cubicBezTo>
                <a:cubicBezTo>
                  <a:pt x="78" y="13"/>
                  <a:pt x="79" y="13"/>
                  <a:pt x="80" y="13"/>
                </a:cubicBezTo>
                <a:close/>
                <a:moveTo>
                  <a:pt x="58" y="9"/>
                </a:moveTo>
                <a:cubicBezTo>
                  <a:pt x="44" y="10"/>
                  <a:pt x="33" y="15"/>
                  <a:pt x="24" y="24"/>
                </a:cubicBezTo>
                <a:cubicBezTo>
                  <a:pt x="15" y="33"/>
                  <a:pt x="10" y="45"/>
                  <a:pt x="9" y="58"/>
                </a:cubicBezTo>
                <a:cubicBezTo>
                  <a:pt x="58" y="58"/>
                  <a:pt x="58" y="58"/>
                  <a:pt x="58" y="58"/>
                </a:cubicBezTo>
                <a:lnTo>
                  <a:pt x="58" y="9"/>
                </a:lnTo>
                <a:close/>
                <a:moveTo>
                  <a:pt x="62" y="0"/>
                </a:moveTo>
                <a:cubicBezTo>
                  <a:pt x="63" y="0"/>
                  <a:pt x="64" y="0"/>
                  <a:pt x="65" y="1"/>
                </a:cubicBezTo>
                <a:cubicBezTo>
                  <a:pt x="66" y="2"/>
                  <a:pt x="67" y="3"/>
                  <a:pt x="67" y="4"/>
                </a:cubicBezTo>
                <a:cubicBezTo>
                  <a:pt x="67" y="62"/>
                  <a:pt x="67" y="62"/>
                  <a:pt x="67" y="62"/>
                </a:cubicBezTo>
                <a:cubicBezTo>
                  <a:pt x="67" y="64"/>
                  <a:pt x="66" y="65"/>
                  <a:pt x="65" y="65"/>
                </a:cubicBezTo>
                <a:cubicBezTo>
                  <a:pt x="64" y="66"/>
                  <a:pt x="63" y="67"/>
                  <a:pt x="62" y="67"/>
                </a:cubicBezTo>
                <a:cubicBezTo>
                  <a:pt x="4" y="67"/>
                  <a:pt x="4" y="67"/>
                  <a:pt x="4" y="67"/>
                </a:cubicBezTo>
                <a:cubicBezTo>
                  <a:pt x="3" y="67"/>
                  <a:pt x="2" y="66"/>
                  <a:pt x="1" y="65"/>
                </a:cubicBezTo>
                <a:cubicBezTo>
                  <a:pt x="0" y="65"/>
                  <a:pt x="0" y="64"/>
                  <a:pt x="0" y="62"/>
                </a:cubicBezTo>
                <a:cubicBezTo>
                  <a:pt x="0" y="45"/>
                  <a:pt x="6" y="30"/>
                  <a:pt x="18" y="18"/>
                </a:cubicBezTo>
                <a:cubicBezTo>
                  <a:pt x="30" y="6"/>
                  <a:pt x="45" y="0"/>
                  <a:pt x="6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6631" tIns="18315" rIns="36631" bIns="18315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753227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323332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26432</TotalTime>
  <Words>2160</Words>
  <Application>Microsoft Office PowerPoint</Application>
  <PresentationFormat>Widescreen</PresentationFormat>
  <Paragraphs>438</Paragraphs>
  <Slides>45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5" baseType="lpstr">
      <vt:lpstr>Arial</vt:lpstr>
      <vt:lpstr>Calibri</vt:lpstr>
      <vt:lpstr>Calibri Light</vt:lpstr>
      <vt:lpstr>Helvetica</vt:lpstr>
      <vt:lpstr>Helvetica Neue</vt:lpstr>
      <vt:lpstr>Helvetica Neue Light</vt:lpstr>
      <vt:lpstr>Proxima Nova Bold</vt:lpstr>
      <vt:lpstr>Proxima Nova Light</vt:lpstr>
      <vt:lpstr>Proxima Nova Regular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Andrey Leshukov</dc:creator>
  <cp:lastModifiedBy>Andrey Leshukov</cp:lastModifiedBy>
  <cp:revision>123</cp:revision>
  <cp:lastPrinted>2019-07-04T18:32:01Z</cp:lastPrinted>
  <dcterms:modified xsi:type="dcterms:W3CDTF">2021-09-21T19:14:12Z</dcterms:modified>
</cp:coreProperties>
</file>